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0" r:id="rId2"/>
  </p:sldMasterIdLst>
  <p:notesMasterIdLst>
    <p:notesMasterId r:id="rId22"/>
  </p:notesMasterIdLst>
  <p:handoutMasterIdLst>
    <p:handoutMasterId r:id="rId23"/>
  </p:handoutMasterIdLst>
  <p:sldIdLst>
    <p:sldId id="563" r:id="rId3"/>
    <p:sldId id="562" r:id="rId4"/>
    <p:sldId id="564" r:id="rId5"/>
    <p:sldId id="582" r:id="rId6"/>
    <p:sldId id="566" r:id="rId7"/>
    <p:sldId id="600" r:id="rId8"/>
    <p:sldId id="586" r:id="rId9"/>
    <p:sldId id="595" r:id="rId10"/>
    <p:sldId id="596" r:id="rId11"/>
    <p:sldId id="597" r:id="rId12"/>
    <p:sldId id="599" r:id="rId13"/>
    <p:sldId id="589" r:id="rId14"/>
    <p:sldId id="590" r:id="rId15"/>
    <p:sldId id="592" r:id="rId16"/>
    <p:sldId id="593" r:id="rId17"/>
    <p:sldId id="594" r:id="rId18"/>
    <p:sldId id="601" r:id="rId19"/>
    <p:sldId id="578" r:id="rId20"/>
    <p:sldId id="581" r:id="rId21"/>
  </p:sldIdLst>
  <p:sldSz cx="9144000" cy="6858000" type="screen4x3"/>
  <p:notesSz cx="9874250" cy="6797675"/>
  <p:defaultTex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3" orient="horz" pos="1797" userDrawn="1">
          <p15:clr>
            <a:srgbClr val="A4A3A4"/>
          </p15:clr>
        </p15:guide>
        <p15:guide id="6"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C5A8D"/>
    <a:srgbClr val="F2D5F3"/>
    <a:srgbClr val="CC9900"/>
    <a:srgbClr val="99FF33"/>
    <a:srgbClr val="D175A3"/>
    <a:srgbClr val="E95B58"/>
    <a:srgbClr val="F0E7E8"/>
    <a:srgbClr val="660066"/>
    <a:srgbClr val="FF6600"/>
    <a:srgbClr val="FF99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245" autoAdjust="0"/>
    <p:restoredTop sz="79946" autoAdjust="0"/>
  </p:normalViewPr>
  <p:slideViewPr>
    <p:cSldViewPr>
      <p:cViewPr varScale="1">
        <p:scale>
          <a:sx n="97" d="100"/>
          <a:sy n="97" d="100"/>
        </p:scale>
        <p:origin x="1608" y="192"/>
      </p:cViewPr>
      <p:guideLst>
        <p:guide orient="horz" pos="1797"/>
        <p:guide pos="2880"/>
      </p:guideLst>
    </p:cSldViewPr>
  </p:slideViewPr>
  <p:outlineViewPr>
    <p:cViewPr>
      <p:scale>
        <a:sx n="33" d="100"/>
        <a:sy n="33" d="100"/>
      </p:scale>
      <p:origin x="0" y="0"/>
    </p:cViewPr>
  </p:outlin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theme" Target="theme/theme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handoutMaster" Target="handoutMasters/handoutMaster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notesMaster" Target="notesMasters/notesMaster1.xml"/><Relationship Id="rId27"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4DBC753-9DA0-C240-9803-BF0BE38CF171}" type="doc">
      <dgm:prSet loTypeId="urn:microsoft.com/office/officeart/2005/8/layout/process5" loCatId="" qsTypeId="urn:microsoft.com/office/officeart/2005/8/quickstyle/simple1" qsCatId="simple" csTypeId="urn:microsoft.com/office/officeart/2005/8/colors/accent0_1" csCatId="mainScheme" phldr="1"/>
      <dgm:spPr/>
      <dgm:t>
        <a:bodyPr/>
        <a:lstStyle/>
        <a:p>
          <a:endParaRPr lang="en-GB"/>
        </a:p>
      </dgm:t>
    </dgm:pt>
    <dgm:pt modelId="{E43AA132-2827-FE40-AA1B-86CF48FB67D9}">
      <dgm:prSet phldrT="[Text]"/>
      <dgm:spPr/>
      <dgm:t>
        <a:bodyPr/>
        <a:lstStyle/>
        <a:p>
          <a:r>
            <a:rPr lang="en-GB" dirty="0" err="1">
              <a:solidFill>
                <a:srgbClr val="FF0000"/>
              </a:solidFill>
            </a:rPr>
            <a:t>模型需求</a:t>
          </a:r>
          <a:endParaRPr lang="en-GB" dirty="0">
            <a:solidFill>
              <a:srgbClr val="FF0000"/>
            </a:solidFill>
          </a:endParaRPr>
        </a:p>
      </dgm:t>
    </dgm:pt>
    <dgm:pt modelId="{128ED5C0-3D15-A344-9F79-993400B2C5E7}" type="parTrans" cxnId="{E8BC520D-1FD6-614D-80CE-27ECD4472E36}">
      <dgm:prSet/>
      <dgm:spPr/>
      <dgm:t>
        <a:bodyPr/>
        <a:lstStyle/>
        <a:p>
          <a:endParaRPr lang="en-GB"/>
        </a:p>
      </dgm:t>
    </dgm:pt>
    <dgm:pt modelId="{F365D996-CDC2-D047-A392-FCF1CBF21747}" type="sibTrans" cxnId="{E8BC520D-1FD6-614D-80CE-27ECD4472E36}">
      <dgm:prSet/>
      <dgm:spPr>
        <a:solidFill>
          <a:srgbClr val="8C5A8D"/>
        </a:solidFill>
      </dgm:spPr>
      <dgm:t>
        <a:bodyPr/>
        <a:lstStyle/>
        <a:p>
          <a:endParaRPr lang="en-GB"/>
        </a:p>
      </dgm:t>
    </dgm:pt>
    <dgm:pt modelId="{03092C8C-C883-EB4E-BFD4-65BFF10C1102}">
      <dgm:prSet phldrT="[Text]"/>
      <dgm:spPr/>
      <dgm:t>
        <a:bodyPr/>
        <a:lstStyle/>
        <a:p>
          <a:r>
            <a:rPr lang="en-GB" dirty="0" err="1"/>
            <a:t>数据收集</a:t>
          </a:r>
          <a:endParaRPr lang="en-GB" dirty="0"/>
        </a:p>
      </dgm:t>
    </dgm:pt>
    <dgm:pt modelId="{3D95B908-F44B-3E43-B144-AD7FEE5C6C82}" type="parTrans" cxnId="{80196C8A-BAF7-994A-B687-EB626890B818}">
      <dgm:prSet/>
      <dgm:spPr/>
      <dgm:t>
        <a:bodyPr/>
        <a:lstStyle/>
        <a:p>
          <a:endParaRPr lang="en-GB"/>
        </a:p>
      </dgm:t>
    </dgm:pt>
    <dgm:pt modelId="{5BBBC5F4-7C49-8B4D-982B-355992A37F90}" type="sibTrans" cxnId="{80196C8A-BAF7-994A-B687-EB626890B818}">
      <dgm:prSet/>
      <dgm:spPr>
        <a:solidFill>
          <a:srgbClr val="8C5A8D"/>
        </a:solidFill>
      </dgm:spPr>
      <dgm:t>
        <a:bodyPr/>
        <a:lstStyle/>
        <a:p>
          <a:endParaRPr lang="en-GB"/>
        </a:p>
      </dgm:t>
    </dgm:pt>
    <dgm:pt modelId="{2CBA661E-2499-8B4B-B560-DA644571D988}">
      <dgm:prSet phldrT="[Text]"/>
      <dgm:spPr/>
      <dgm:t>
        <a:bodyPr/>
        <a:lstStyle/>
        <a:p>
          <a:r>
            <a:rPr lang="en-GB" dirty="0" err="1"/>
            <a:t>数据清理</a:t>
          </a:r>
          <a:endParaRPr lang="en-GB" dirty="0"/>
        </a:p>
      </dgm:t>
    </dgm:pt>
    <dgm:pt modelId="{67764C91-ACBD-7749-B7B4-D00F2E6E146B}" type="parTrans" cxnId="{5CE229D3-BC50-EF4C-A0D6-08A8EAC8BF24}">
      <dgm:prSet/>
      <dgm:spPr/>
      <dgm:t>
        <a:bodyPr/>
        <a:lstStyle/>
        <a:p>
          <a:endParaRPr lang="en-GB"/>
        </a:p>
      </dgm:t>
    </dgm:pt>
    <dgm:pt modelId="{39C7667D-2C19-CE4F-A0EA-F712181FBC9E}" type="sibTrans" cxnId="{5CE229D3-BC50-EF4C-A0D6-08A8EAC8BF24}">
      <dgm:prSet/>
      <dgm:spPr>
        <a:solidFill>
          <a:srgbClr val="8C5A8D"/>
        </a:solidFill>
      </dgm:spPr>
      <dgm:t>
        <a:bodyPr/>
        <a:lstStyle/>
        <a:p>
          <a:endParaRPr lang="en-GB"/>
        </a:p>
      </dgm:t>
    </dgm:pt>
    <dgm:pt modelId="{A6DBADE1-773C-A040-81BA-5379E3632968}">
      <dgm:prSet phldrT="[Text]"/>
      <dgm:spPr/>
      <dgm:t>
        <a:bodyPr/>
        <a:lstStyle/>
        <a:p>
          <a:r>
            <a:rPr lang="en-GB" dirty="0" err="1"/>
            <a:t>数据标注</a:t>
          </a:r>
          <a:endParaRPr lang="en-GB" dirty="0"/>
        </a:p>
      </dgm:t>
    </dgm:pt>
    <dgm:pt modelId="{6DD9F8AD-1575-7C43-8DF2-781C431F4A75}" type="parTrans" cxnId="{E4B39951-C104-1242-8269-7B7AB857FC40}">
      <dgm:prSet/>
      <dgm:spPr/>
      <dgm:t>
        <a:bodyPr/>
        <a:lstStyle/>
        <a:p>
          <a:endParaRPr lang="en-GB"/>
        </a:p>
      </dgm:t>
    </dgm:pt>
    <dgm:pt modelId="{7D778931-3AFC-7740-AB95-C9EE06672363}" type="sibTrans" cxnId="{E4B39951-C104-1242-8269-7B7AB857FC40}">
      <dgm:prSet/>
      <dgm:spPr>
        <a:solidFill>
          <a:srgbClr val="8C5A8D"/>
        </a:solidFill>
      </dgm:spPr>
      <dgm:t>
        <a:bodyPr/>
        <a:lstStyle/>
        <a:p>
          <a:endParaRPr lang="en-GB"/>
        </a:p>
      </dgm:t>
    </dgm:pt>
    <dgm:pt modelId="{8145DFBC-EF8D-2D47-9F35-5555A77C323B}">
      <dgm:prSet phldrT="[Text]"/>
      <dgm:spPr/>
      <dgm:t>
        <a:bodyPr/>
        <a:lstStyle/>
        <a:p>
          <a:r>
            <a:rPr lang="en-GB" dirty="0" err="1"/>
            <a:t>特征工程</a:t>
          </a:r>
          <a:endParaRPr lang="en-GB" dirty="0"/>
        </a:p>
      </dgm:t>
    </dgm:pt>
    <dgm:pt modelId="{2860FE5F-F7A8-7F47-8A88-3DF0CB4294DA}" type="parTrans" cxnId="{393D3C11-FA6F-7E48-B583-A22F09AA8408}">
      <dgm:prSet/>
      <dgm:spPr/>
      <dgm:t>
        <a:bodyPr/>
        <a:lstStyle/>
        <a:p>
          <a:endParaRPr lang="en-GB"/>
        </a:p>
      </dgm:t>
    </dgm:pt>
    <dgm:pt modelId="{382C4DD6-5D6B-614F-B4C5-2A0F206CA46F}" type="sibTrans" cxnId="{393D3C11-FA6F-7E48-B583-A22F09AA8408}">
      <dgm:prSet/>
      <dgm:spPr>
        <a:solidFill>
          <a:srgbClr val="8C5A8D"/>
        </a:solidFill>
      </dgm:spPr>
      <dgm:t>
        <a:bodyPr/>
        <a:lstStyle/>
        <a:p>
          <a:endParaRPr lang="en-GB"/>
        </a:p>
      </dgm:t>
    </dgm:pt>
    <dgm:pt modelId="{98D5F5A5-F88D-9E41-8CC7-BD2390E5DEBA}">
      <dgm:prSet/>
      <dgm:spPr/>
      <dgm:t>
        <a:bodyPr/>
        <a:lstStyle/>
        <a:p>
          <a:r>
            <a:rPr lang="en-GB" dirty="0" err="1">
              <a:solidFill>
                <a:srgbClr val="FF0000"/>
              </a:solidFill>
            </a:rPr>
            <a:t>模型训练</a:t>
          </a:r>
          <a:endParaRPr lang="en-GB" dirty="0">
            <a:solidFill>
              <a:srgbClr val="FF0000"/>
            </a:solidFill>
          </a:endParaRPr>
        </a:p>
      </dgm:t>
    </dgm:pt>
    <dgm:pt modelId="{129953A0-2EC4-E044-A39E-97D5C2FA060C}" type="parTrans" cxnId="{76620223-56B0-5346-ADD1-71B2B2227CD6}">
      <dgm:prSet/>
      <dgm:spPr/>
      <dgm:t>
        <a:bodyPr/>
        <a:lstStyle/>
        <a:p>
          <a:endParaRPr lang="en-GB"/>
        </a:p>
      </dgm:t>
    </dgm:pt>
    <dgm:pt modelId="{C0556437-97B8-4746-9DAF-49061D9A7CAF}" type="sibTrans" cxnId="{76620223-56B0-5346-ADD1-71B2B2227CD6}">
      <dgm:prSet/>
      <dgm:spPr>
        <a:solidFill>
          <a:srgbClr val="8C5A8D"/>
        </a:solidFill>
      </dgm:spPr>
      <dgm:t>
        <a:bodyPr/>
        <a:lstStyle/>
        <a:p>
          <a:endParaRPr lang="en-GB"/>
        </a:p>
      </dgm:t>
    </dgm:pt>
    <dgm:pt modelId="{941AC5B3-5315-8642-913F-7324A3275D46}">
      <dgm:prSet/>
      <dgm:spPr/>
      <dgm:t>
        <a:bodyPr/>
        <a:lstStyle/>
        <a:p>
          <a:r>
            <a:rPr lang="en-GB" dirty="0" err="1"/>
            <a:t>模型评估</a:t>
          </a:r>
          <a:endParaRPr lang="en-GB" dirty="0"/>
        </a:p>
      </dgm:t>
    </dgm:pt>
    <dgm:pt modelId="{0D6969BA-4399-9946-89EC-18F98FB4291C}" type="parTrans" cxnId="{122118AA-6385-E749-96AD-24216390F9F2}">
      <dgm:prSet/>
      <dgm:spPr/>
      <dgm:t>
        <a:bodyPr/>
        <a:lstStyle/>
        <a:p>
          <a:endParaRPr lang="en-GB"/>
        </a:p>
      </dgm:t>
    </dgm:pt>
    <dgm:pt modelId="{16B1E2F0-8107-1D42-BBB9-D4B0EE1329FB}" type="sibTrans" cxnId="{122118AA-6385-E749-96AD-24216390F9F2}">
      <dgm:prSet/>
      <dgm:spPr>
        <a:solidFill>
          <a:srgbClr val="8C5A8D"/>
        </a:solidFill>
      </dgm:spPr>
      <dgm:t>
        <a:bodyPr/>
        <a:lstStyle/>
        <a:p>
          <a:endParaRPr lang="en-GB"/>
        </a:p>
      </dgm:t>
    </dgm:pt>
    <dgm:pt modelId="{FE3F97CA-29C3-134F-B8A8-30D933ABF889}">
      <dgm:prSet/>
      <dgm:spPr/>
      <dgm:t>
        <a:bodyPr/>
        <a:lstStyle/>
        <a:p>
          <a:r>
            <a:rPr lang="en-GB" dirty="0" err="1"/>
            <a:t>模型部署</a:t>
          </a:r>
          <a:endParaRPr lang="en-GB" dirty="0"/>
        </a:p>
      </dgm:t>
    </dgm:pt>
    <dgm:pt modelId="{1FB6DDBA-04D0-8848-8B95-052E4F9761AA}" type="parTrans" cxnId="{2EA79251-0A21-2145-81BB-94CCE923703A}">
      <dgm:prSet/>
      <dgm:spPr/>
      <dgm:t>
        <a:bodyPr/>
        <a:lstStyle/>
        <a:p>
          <a:endParaRPr lang="en-GB"/>
        </a:p>
      </dgm:t>
    </dgm:pt>
    <dgm:pt modelId="{FEF85007-6B27-8748-88F4-E5A05A5A7936}" type="sibTrans" cxnId="{2EA79251-0A21-2145-81BB-94CCE923703A}">
      <dgm:prSet/>
      <dgm:spPr>
        <a:solidFill>
          <a:srgbClr val="8C5A8D"/>
        </a:solidFill>
      </dgm:spPr>
      <dgm:t>
        <a:bodyPr/>
        <a:lstStyle/>
        <a:p>
          <a:endParaRPr lang="en-GB"/>
        </a:p>
      </dgm:t>
    </dgm:pt>
    <dgm:pt modelId="{8E22B515-B802-FF44-908D-CF0705C30BC6}">
      <dgm:prSet/>
      <dgm:spPr/>
      <dgm:t>
        <a:bodyPr/>
        <a:lstStyle/>
        <a:p>
          <a:r>
            <a:rPr lang="en-GB" dirty="0" err="1"/>
            <a:t>模型监控</a:t>
          </a:r>
          <a:endParaRPr lang="en-GB" dirty="0"/>
        </a:p>
      </dgm:t>
    </dgm:pt>
    <dgm:pt modelId="{4AB35ABC-A6D0-EE47-BF45-5B8B1DF3AB1E}" type="parTrans" cxnId="{5AFE624D-7502-8140-8D9F-328003F36B76}">
      <dgm:prSet/>
      <dgm:spPr/>
      <dgm:t>
        <a:bodyPr/>
        <a:lstStyle/>
        <a:p>
          <a:endParaRPr lang="en-GB"/>
        </a:p>
      </dgm:t>
    </dgm:pt>
    <dgm:pt modelId="{13082B94-8626-5744-9121-158657F7BD2D}" type="sibTrans" cxnId="{5AFE624D-7502-8140-8D9F-328003F36B76}">
      <dgm:prSet/>
      <dgm:spPr/>
      <dgm:t>
        <a:bodyPr/>
        <a:lstStyle/>
        <a:p>
          <a:endParaRPr lang="en-GB"/>
        </a:p>
      </dgm:t>
    </dgm:pt>
    <dgm:pt modelId="{62CEFD02-9DF1-7E42-BE38-9BCEF6D82794}" type="pres">
      <dgm:prSet presAssocID="{E4DBC753-9DA0-C240-9803-BF0BE38CF171}" presName="diagram" presStyleCnt="0">
        <dgm:presLayoutVars>
          <dgm:dir/>
          <dgm:resizeHandles val="exact"/>
        </dgm:presLayoutVars>
      </dgm:prSet>
      <dgm:spPr/>
    </dgm:pt>
    <dgm:pt modelId="{6FBFC11A-1071-2C46-BCAD-ABCCA0CED11B}" type="pres">
      <dgm:prSet presAssocID="{E43AA132-2827-FE40-AA1B-86CF48FB67D9}" presName="node" presStyleLbl="node1" presStyleIdx="0" presStyleCnt="9">
        <dgm:presLayoutVars>
          <dgm:bulletEnabled val="1"/>
        </dgm:presLayoutVars>
      </dgm:prSet>
      <dgm:spPr/>
    </dgm:pt>
    <dgm:pt modelId="{A4C662CB-9449-D943-A2F0-155652358025}" type="pres">
      <dgm:prSet presAssocID="{F365D996-CDC2-D047-A392-FCF1CBF21747}" presName="sibTrans" presStyleLbl="sibTrans2D1" presStyleIdx="0" presStyleCnt="8"/>
      <dgm:spPr/>
    </dgm:pt>
    <dgm:pt modelId="{0FB4D13D-C83C-0B45-AC1A-9A962A3B7BC6}" type="pres">
      <dgm:prSet presAssocID="{F365D996-CDC2-D047-A392-FCF1CBF21747}" presName="connectorText" presStyleLbl="sibTrans2D1" presStyleIdx="0" presStyleCnt="8"/>
      <dgm:spPr/>
    </dgm:pt>
    <dgm:pt modelId="{E2DE5DF8-D1B4-4C46-9466-FFFADA3D6B6F}" type="pres">
      <dgm:prSet presAssocID="{03092C8C-C883-EB4E-BFD4-65BFF10C1102}" presName="node" presStyleLbl="node1" presStyleIdx="1" presStyleCnt="9">
        <dgm:presLayoutVars>
          <dgm:bulletEnabled val="1"/>
        </dgm:presLayoutVars>
      </dgm:prSet>
      <dgm:spPr/>
    </dgm:pt>
    <dgm:pt modelId="{4756D0D9-D1E9-794C-A040-C0A4DA4155D5}" type="pres">
      <dgm:prSet presAssocID="{5BBBC5F4-7C49-8B4D-982B-355992A37F90}" presName="sibTrans" presStyleLbl="sibTrans2D1" presStyleIdx="1" presStyleCnt="8"/>
      <dgm:spPr/>
    </dgm:pt>
    <dgm:pt modelId="{0922CB64-53CF-4340-8A06-45C36B4204EA}" type="pres">
      <dgm:prSet presAssocID="{5BBBC5F4-7C49-8B4D-982B-355992A37F90}" presName="connectorText" presStyleLbl="sibTrans2D1" presStyleIdx="1" presStyleCnt="8"/>
      <dgm:spPr/>
    </dgm:pt>
    <dgm:pt modelId="{F3F3B998-88DC-5F45-A86B-2296FF6CF4DD}" type="pres">
      <dgm:prSet presAssocID="{2CBA661E-2499-8B4B-B560-DA644571D988}" presName="node" presStyleLbl="node1" presStyleIdx="2" presStyleCnt="9">
        <dgm:presLayoutVars>
          <dgm:bulletEnabled val="1"/>
        </dgm:presLayoutVars>
      </dgm:prSet>
      <dgm:spPr/>
    </dgm:pt>
    <dgm:pt modelId="{09CDDE6F-544F-9C4E-91C3-F2DD91D38A21}" type="pres">
      <dgm:prSet presAssocID="{39C7667D-2C19-CE4F-A0EA-F712181FBC9E}" presName="sibTrans" presStyleLbl="sibTrans2D1" presStyleIdx="2" presStyleCnt="8"/>
      <dgm:spPr/>
    </dgm:pt>
    <dgm:pt modelId="{B750B983-BED4-1C4D-9B2F-E178D545127B}" type="pres">
      <dgm:prSet presAssocID="{39C7667D-2C19-CE4F-A0EA-F712181FBC9E}" presName="connectorText" presStyleLbl="sibTrans2D1" presStyleIdx="2" presStyleCnt="8"/>
      <dgm:spPr/>
    </dgm:pt>
    <dgm:pt modelId="{4EEC8146-1841-2744-AE75-23DE4FBB3229}" type="pres">
      <dgm:prSet presAssocID="{A6DBADE1-773C-A040-81BA-5379E3632968}" presName="node" presStyleLbl="node1" presStyleIdx="3" presStyleCnt="9">
        <dgm:presLayoutVars>
          <dgm:bulletEnabled val="1"/>
        </dgm:presLayoutVars>
      </dgm:prSet>
      <dgm:spPr/>
    </dgm:pt>
    <dgm:pt modelId="{5E68D1C2-DD70-AA43-9766-2592AE8EDE74}" type="pres">
      <dgm:prSet presAssocID="{7D778931-3AFC-7740-AB95-C9EE06672363}" presName="sibTrans" presStyleLbl="sibTrans2D1" presStyleIdx="3" presStyleCnt="8"/>
      <dgm:spPr/>
    </dgm:pt>
    <dgm:pt modelId="{6EB0CA2A-1164-1640-ADE0-06CB6DC44757}" type="pres">
      <dgm:prSet presAssocID="{7D778931-3AFC-7740-AB95-C9EE06672363}" presName="connectorText" presStyleLbl="sibTrans2D1" presStyleIdx="3" presStyleCnt="8"/>
      <dgm:spPr/>
    </dgm:pt>
    <dgm:pt modelId="{7741FCD0-B01C-9047-BD50-982DD0AF0B7E}" type="pres">
      <dgm:prSet presAssocID="{8145DFBC-EF8D-2D47-9F35-5555A77C323B}" presName="node" presStyleLbl="node1" presStyleIdx="4" presStyleCnt="9">
        <dgm:presLayoutVars>
          <dgm:bulletEnabled val="1"/>
        </dgm:presLayoutVars>
      </dgm:prSet>
      <dgm:spPr/>
    </dgm:pt>
    <dgm:pt modelId="{AAD950D6-CD3E-A948-AE09-7D79246CCCCA}" type="pres">
      <dgm:prSet presAssocID="{382C4DD6-5D6B-614F-B4C5-2A0F206CA46F}" presName="sibTrans" presStyleLbl="sibTrans2D1" presStyleIdx="4" presStyleCnt="8"/>
      <dgm:spPr/>
    </dgm:pt>
    <dgm:pt modelId="{C3DEB58F-C332-C34F-A971-628A66B0F535}" type="pres">
      <dgm:prSet presAssocID="{382C4DD6-5D6B-614F-B4C5-2A0F206CA46F}" presName="connectorText" presStyleLbl="sibTrans2D1" presStyleIdx="4" presStyleCnt="8"/>
      <dgm:spPr/>
    </dgm:pt>
    <dgm:pt modelId="{17FCE660-7EA1-5A46-B63B-A5AF030C4BD2}" type="pres">
      <dgm:prSet presAssocID="{98D5F5A5-F88D-9E41-8CC7-BD2390E5DEBA}" presName="node" presStyleLbl="node1" presStyleIdx="5" presStyleCnt="9">
        <dgm:presLayoutVars>
          <dgm:bulletEnabled val="1"/>
        </dgm:presLayoutVars>
      </dgm:prSet>
      <dgm:spPr/>
    </dgm:pt>
    <dgm:pt modelId="{D0423152-C00B-1741-A32A-A93D82B57E26}" type="pres">
      <dgm:prSet presAssocID="{C0556437-97B8-4746-9DAF-49061D9A7CAF}" presName="sibTrans" presStyleLbl="sibTrans2D1" presStyleIdx="5" presStyleCnt="8"/>
      <dgm:spPr/>
    </dgm:pt>
    <dgm:pt modelId="{80D9F9F5-3133-814F-B8C9-C85AF776E001}" type="pres">
      <dgm:prSet presAssocID="{C0556437-97B8-4746-9DAF-49061D9A7CAF}" presName="connectorText" presStyleLbl="sibTrans2D1" presStyleIdx="5" presStyleCnt="8"/>
      <dgm:spPr/>
    </dgm:pt>
    <dgm:pt modelId="{7B5F5167-4160-9041-92BF-DB24BD955686}" type="pres">
      <dgm:prSet presAssocID="{941AC5B3-5315-8642-913F-7324A3275D46}" presName="node" presStyleLbl="node1" presStyleIdx="6" presStyleCnt="9">
        <dgm:presLayoutVars>
          <dgm:bulletEnabled val="1"/>
        </dgm:presLayoutVars>
      </dgm:prSet>
      <dgm:spPr/>
    </dgm:pt>
    <dgm:pt modelId="{28A68B05-35EE-E146-B0B2-D4DA2B13134A}" type="pres">
      <dgm:prSet presAssocID="{16B1E2F0-8107-1D42-BBB9-D4B0EE1329FB}" presName="sibTrans" presStyleLbl="sibTrans2D1" presStyleIdx="6" presStyleCnt="8"/>
      <dgm:spPr/>
    </dgm:pt>
    <dgm:pt modelId="{F06F5054-DAC7-BF42-AE0F-159959837FCB}" type="pres">
      <dgm:prSet presAssocID="{16B1E2F0-8107-1D42-BBB9-D4B0EE1329FB}" presName="connectorText" presStyleLbl="sibTrans2D1" presStyleIdx="6" presStyleCnt="8"/>
      <dgm:spPr/>
    </dgm:pt>
    <dgm:pt modelId="{58A2F895-98FA-FE49-AC54-8FAF736E8279}" type="pres">
      <dgm:prSet presAssocID="{FE3F97CA-29C3-134F-B8A8-30D933ABF889}" presName="node" presStyleLbl="node1" presStyleIdx="7" presStyleCnt="9">
        <dgm:presLayoutVars>
          <dgm:bulletEnabled val="1"/>
        </dgm:presLayoutVars>
      </dgm:prSet>
      <dgm:spPr/>
    </dgm:pt>
    <dgm:pt modelId="{810C7247-2E5C-6347-9424-DD390F05A07B}" type="pres">
      <dgm:prSet presAssocID="{FEF85007-6B27-8748-88F4-E5A05A5A7936}" presName="sibTrans" presStyleLbl="sibTrans2D1" presStyleIdx="7" presStyleCnt="8"/>
      <dgm:spPr/>
    </dgm:pt>
    <dgm:pt modelId="{11AF8A53-ACB4-3048-A856-FF438557210E}" type="pres">
      <dgm:prSet presAssocID="{FEF85007-6B27-8748-88F4-E5A05A5A7936}" presName="connectorText" presStyleLbl="sibTrans2D1" presStyleIdx="7" presStyleCnt="8"/>
      <dgm:spPr/>
    </dgm:pt>
    <dgm:pt modelId="{ABF49B9A-843D-6946-86C8-57670DC79739}" type="pres">
      <dgm:prSet presAssocID="{8E22B515-B802-FF44-908D-CF0705C30BC6}" presName="node" presStyleLbl="node1" presStyleIdx="8" presStyleCnt="9">
        <dgm:presLayoutVars>
          <dgm:bulletEnabled val="1"/>
        </dgm:presLayoutVars>
      </dgm:prSet>
      <dgm:spPr/>
    </dgm:pt>
  </dgm:ptLst>
  <dgm:cxnLst>
    <dgm:cxn modelId="{52B86001-7AE5-654C-B364-E668C369E737}" type="presOf" srcId="{C0556437-97B8-4746-9DAF-49061D9A7CAF}" destId="{80D9F9F5-3133-814F-B8C9-C85AF776E001}" srcOrd="1" destOrd="0" presId="urn:microsoft.com/office/officeart/2005/8/layout/process5"/>
    <dgm:cxn modelId="{2535D108-F4E5-E042-BF0C-534AE5AC5BD0}" type="presOf" srcId="{382C4DD6-5D6B-614F-B4C5-2A0F206CA46F}" destId="{C3DEB58F-C332-C34F-A971-628A66B0F535}" srcOrd="1" destOrd="0" presId="urn:microsoft.com/office/officeart/2005/8/layout/process5"/>
    <dgm:cxn modelId="{AB0AC40B-F9C7-CE4F-ABB8-9D1F0C46188F}" type="presOf" srcId="{5BBBC5F4-7C49-8B4D-982B-355992A37F90}" destId="{4756D0D9-D1E9-794C-A040-C0A4DA4155D5}" srcOrd="0" destOrd="0" presId="urn:microsoft.com/office/officeart/2005/8/layout/process5"/>
    <dgm:cxn modelId="{E8BC520D-1FD6-614D-80CE-27ECD4472E36}" srcId="{E4DBC753-9DA0-C240-9803-BF0BE38CF171}" destId="{E43AA132-2827-FE40-AA1B-86CF48FB67D9}" srcOrd="0" destOrd="0" parTransId="{128ED5C0-3D15-A344-9F79-993400B2C5E7}" sibTransId="{F365D996-CDC2-D047-A392-FCF1CBF21747}"/>
    <dgm:cxn modelId="{393D3C11-FA6F-7E48-B583-A22F09AA8408}" srcId="{E4DBC753-9DA0-C240-9803-BF0BE38CF171}" destId="{8145DFBC-EF8D-2D47-9F35-5555A77C323B}" srcOrd="4" destOrd="0" parTransId="{2860FE5F-F7A8-7F47-8A88-3DF0CB4294DA}" sibTransId="{382C4DD6-5D6B-614F-B4C5-2A0F206CA46F}"/>
    <dgm:cxn modelId="{EC744C14-2903-B048-8BC1-CDEF9EAE60EE}" type="presOf" srcId="{FEF85007-6B27-8748-88F4-E5A05A5A7936}" destId="{11AF8A53-ACB4-3048-A856-FF438557210E}" srcOrd="1" destOrd="0" presId="urn:microsoft.com/office/officeart/2005/8/layout/process5"/>
    <dgm:cxn modelId="{3DA05319-64BA-9240-AC15-BCA59488A2B0}" type="presOf" srcId="{98D5F5A5-F88D-9E41-8CC7-BD2390E5DEBA}" destId="{17FCE660-7EA1-5A46-B63B-A5AF030C4BD2}" srcOrd="0" destOrd="0" presId="urn:microsoft.com/office/officeart/2005/8/layout/process5"/>
    <dgm:cxn modelId="{74B3811B-1C12-7C41-83D4-C05B43C021C7}" type="presOf" srcId="{C0556437-97B8-4746-9DAF-49061D9A7CAF}" destId="{D0423152-C00B-1741-A32A-A93D82B57E26}" srcOrd="0" destOrd="0" presId="urn:microsoft.com/office/officeart/2005/8/layout/process5"/>
    <dgm:cxn modelId="{76620223-56B0-5346-ADD1-71B2B2227CD6}" srcId="{E4DBC753-9DA0-C240-9803-BF0BE38CF171}" destId="{98D5F5A5-F88D-9E41-8CC7-BD2390E5DEBA}" srcOrd="5" destOrd="0" parTransId="{129953A0-2EC4-E044-A39E-97D5C2FA060C}" sibTransId="{C0556437-97B8-4746-9DAF-49061D9A7CAF}"/>
    <dgm:cxn modelId="{87397C24-9184-374A-89B5-A737D5225D71}" type="presOf" srcId="{FEF85007-6B27-8748-88F4-E5A05A5A7936}" destId="{810C7247-2E5C-6347-9424-DD390F05A07B}" srcOrd="0" destOrd="0" presId="urn:microsoft.com/office/officeart/2005/8/layout/process5"/>
    <dgm:cxn modelId="{03C51D33-BABF-4D4B-B7FD-8ECF2E53AC8D}" type="presOf" srcId="{2CBA661E-2499-8B4B-B560-DA644571D988}" destId="{F3F3B998-88DC-5F45-A86B-2296FF6CF4DD}" srcOrd="0" destOrd="0" presId="urn:microsoft.com/office/officeart/2005/8/layout/process5"/>
    <dgm:cxn modelId="{C7603440-17BD-DA4E-9205-7F11CB2A610D}" type="presOf" srcId="{39C7667D-2C19-CE4F-A0EA-F712181FBC9E}" destId="{B750B983-BED4-1C4D-9B2F-E178D545127B}" srcOrd="1" destOrd="0" presId="urn:microsoft.com/office/officeart/2005/8/layout/process5"/>
    <dgm:cxn modelId="{484DEE4A-5939-E14D-8B42-B6DA5C5586A3}" type="presOf" srcId="{7D778931-3AFC-7740-AB95-C9EE06672363}" destId="{6EB0CA2A-1164-1640-ADE0-06CB6DC44757}" srcOrd="1" destOrd="0" presId="urn:microsoft.com/office/officeart/2005/8/layout/process5"/>
    <dgm:cxn modelId="{5AFE624D-7502-8140-8D9F-328003F36B76}" srcId="{E4DBC753-9DA0-C240-9803-BF0BE38CF171}" destId="{8E22B515-B802-FF44-908D-CF0705C30BC6}" srcOrd="8" destOrd="0" parTransId="{4AB35ABC-A6D0-EE47-BF45-5B8B1DF3AB1E}" sibTransId="{13082B94-8626-5744-9121-158657F7BD2D}"/>
    <dgm:cxn modelId="{2EA79251-0A21-2145-81BB-94CCE923703A}" srcId="{E4DBC753-9DA0-C240-9803-BF0BE38CF171}" destId="{FE3F97CA-29C3-134F-B8A8-30D933ABF889}" srcOrd="7" destOrd="0" parTransId="{1FB6DDBA-04D0-8848-8B95-052E4F9761AA}" sibTransId="{FEF85007-6B27-8748-88F4-E5A05A5A7936}"/>
    <dgm:cxn modelId="{E4B39951-C104-1242-8269-7B7AB857FC40}" srcId="{E4DBC753-9DA0-C240-9803-BF0BE38CF171}" destId="{A6DBADE1-773C-A040-81BA-5379E3632968}" srcOrd="3" destOrd="0" parTransId="{6DD9F8AD-1575-7C43-8DF2-781C431F4A75}" sibTransId="{7D778931-3AFC-7740-AB95-C9EE06672363}"/>
    <dgm:cxn modelId="{32346457-8FCC-E443-98F8-DFFCF2221B26}" type="presOf" srcId="{FE3F97CA-29C3-134F-B8A8-30D933ABF889}" destId="{58A2F895-98FA-FE49-AC54-8FAF736E8279}" srcOrd="0" destOrd="0" presId="urn:microsoft.com/office/officeart/2005/8/layout/process5"/>
    <dgm:cxn modelId="{49CE3867-7643-6741-8EE4-2213EC70AF5B}" type="presOf" srcId="{E43AA132-2827-FE40-AA1B-86CF48FB67D9}" destId="{6FBFC11A-1071-2C46-BCAD-ABCCA0CED11B}" srcOrd="0" destOrd="0" presId="urn:microsoft.com/office/officeart/2005/8/layout/process5"/>
    <dgm:cxn modelId="{3204AE67-C572-E04F-B12C-762DBE025894}" type="presOf" srcId="{7D778931-3AFC-7740-AB95-C9EE06672363}" destId="{5E68D1C2-DD70-AA43-9766-2592AE8EDE74}" srcOrd="0" destOrd="0" presId="urn:microsoft.com/office/officeart/2005/8/layout/process5"/>
    <dgm:cxn modelId="{ED08D783-ECB6-104B-AA7E-31E03697CAD2}" type="presOf" srcId="{39C7667D-2C19-CE4F-A0EA-F712181FBC9E}" destId="{09CDDE6F-544F-9C4E-91C3-F2DD91D38A21}" srcOrd="0" destOrd="0" presId="urn:microsoft.com/office/officeart/2005/8/layout/process5"/>
    <dgm:cxn modelId="{80196C8A-BAF7-994A-B687-EB626890B818}" srcId="{E4DBC753-9DA0-C240-9803-BF0BE38CF171}" destId="{03092C8C-C883-EB4E-BFD4-65BFF10C1102}" srcOrd="1" destOrd="0" parTransId="{3D95B908-F44B-3E43-B144-AD7FEE5C6C82}" sibTransId="{5BBBC5F4-7C49-8B4D-982B-355992A37F90}"/>
    <dgm:cxn modelId="{FB3CDF92-99CB-2941-B4E0-4328864EE28D}" type="presOf" srcId="{5BBBC5F4-7C49-8B4D-982B-355992A37F90}" destId="{0922CB64-53CF-4340-8A06-45C36B4204EA}" srcOrd="1" destOrd="0" presId="urn:microsoft.com/office/officeart/2005/8/layout/process5"/>
    <dgm:cxn modelId="{1D207597-2FFD-3548-8FBA-9A8160F36924}" type="presOf" srcId="{16B1E2F0-8107-1D42-BBB9-D4B0EE1329FB}" destId="{28A68B05-35EE-E146-B0B2-D4DA2B13134A}" srcOrd="0" destOrd="0" presId="urn:microsoft.com/office/officeart/2005/8/layout/process5"/>
    <dgm:cxn modelId="{F285DC98-5365-884E-AB84-3D0F8A022FFB}" type="presOf" srcId="{382C4DD6-5D6B-614F-B4C5-2A0F206CA46F}" destId="{AAD950D6-CD3E-A948-AE09-7D79246CCCCA}" srcOrd="0" destOrd="0" presId="urn:microsoft.com/office/officeart/2005/8/layout/process5"/>
    <dgm:cxn modelId="{87BE149E-42FA-6149-B893-F3E89693E64A}" type="presOf" srcId="{941AC5B3-5315-8642-913F-7324A3275D46}" destId="{7B5F5167-4160-9041-92BF-DB24BD955686}" srcOrd="0" destOrd="0" presId="urn:microsoft.com/office/officeart/2005/8/layout/process5"/>
    <dgm:cxn modelId="{483A879F-ADC9-624A-84CA-4FE855C920F4}" type="presOf" srcId="{8E22B515-B802-FF44-908D-CF0705C30BC6}" destId="{ABF49B9A-843D-6946-86C8-57670DC79739}" srcOrd="0" destOrd="0" presId="urn:microsoft.com/office/officeart/2005/8/layout/process5"/>
    <dgm:cxn modelId="{24ABEBA1-362F-9F47-9D72-E80FAA2A8051}" type="presOf" srcId="{03092C8C-C883-EB4E-BFD4-65BFF10C1102}" destId="{E2DE5DF8-D1B4-4C46-9466-FFFADA3D6B6F}" srcOrd="0" destOrd="0" presId="urn:microsoft.com/office/officeart/2005/8/layout/process5"/>
    <dgm:cxn modelId="{CAB8CAA3-2FDE-E842-92B0-9FC8C524C16D}" type="presOf" srcId="{F365D996-CDC2-D047-A392-FCF1CBF21747}" destId="{A4C662CB-9449-D943-A2F0-155652358025}" srcOrd="0" destOrd="0" presId="urn:microsoft.com/office/officeart/2005/8/layout/process5"/>
    <dgm:cxn modelId="{122118AA-6385-E749-96AD-24216390F9F2}" srcId="{E4DBC753-9DA0-C240-9803-BF0BE38CF171}" destId="{941AC5B3-5315-8642-913F-7324A3275D46}" srcOrd="6" destOrd="0" parTransId="{0D6969BA-4399-9946-89EC-18F98FB4291C}" sibTransId="{16B1E2F0-8107-1D42-BBB9-D4B0EE1329FB}"/>
    <dgm:cxn modelId="{152D5ABF-4D34-C945-9F67-E33608E3121E}" type="presOf" srcId="{8145DFBC-EF8D-2D47-9F35-5555A77C323B}" destId="{7741FCD0-B01C-9047-BD50-982DD0AF0B7E}" srcOrd="0" destOrd="0" presId="urn:microsoft.com/office/officeart/2005/8/layout/process5"/>
    <dgm:cxn modelId="{50B7D5BF-B384-394F-9E29-D41317E89E7B}" type="presOf" srcId="{A6DBADE1-773C-A040-81BA-5379E3632968}" destId="{4EEC8146-1841-2744-AE75-23DE4FBB3229}" srcOrd="0" destOrd="0" presId="urn:microsoft.com/office/officeart/2005/8/layout/process5"/>
    <dgm:cxn modelId="{5CE229D3-BC50-EF4C-A0D6-08A8EAC8BF24}" srcId="{E4DBC753-9DA0-C240-9803-BF0BE38CF171}" destId="{2CBA661E-2499-8B4B-B560-DA644571D988}" srcOrd="2" destOrd="0" parTransId="{67764C91-ACBD-7749-B7B4-D00F2E6E146B}" sibTransId="{39C7667D-2C19-CE4F-A0EA-F712181FBC9E}"/>
    <dgm:cxn modelId="{9C4778D3-5B35-3543-8600-43C3610277A9}" type="presOf" srcId="{E4DBC753-9DA0-C240-9803-BF0BE38CF171}" destId="{62CEFD02-9DF1-7E42-BE38-9BCEF6D82794}" srcOrd="0" destOrd="0" presId="urn:microsoft.com/office/officeart/2005/8/layout/process5"/>
    <dgm:cxn modelId="{C69BECD4-AAB4-684C-8409-BB6E4FDE7490}" type="presOf" srcId="{F365D996-CDC2-D047-A392-FCF1CBF21747}" destId="{0FB4D13D-C83C-0B45-AC1A-9A962A3B7BC6}" srcOrd="1" destOrd="0" presId="urn:microsoft.com/office/officeart/2005/8/layout/process5"/>
    <dgm:cxn modelId="{3D9A44F9-F926-2C40-8FE6-2679F60BE3DC}" type="presOf" srcId="{16B1E2F0-8107-1D42-BBB9-D4B0EE1329FB}" destId="{F06F5054-DAC7-BF42-AE0F-159959837FCB}" srcOrd="1" destOrd="0" presId="urn:microsoft.com/office/officeart/2005/8/layout/process5"/>
    <dgm:cxn modelId="{4D50667E-9EE2-3048-9F2B-3C1384684ACE}" type="presParOf" srcId="{62CEFD02-9DF1-7E42-BE38-9BCEF6D82794}" destId="{6FBFC11A-1071-2C46-BCAD-ABCCA0CED11B}" srcOrd="0" destOrd="0" presId="urn:microsoft.com/office/officeart/2005/8/layout/process5"/>
    <dgm:cxn modelId="{12384A3C-84A3-794F-A7B4-766916139745}" type="presParOf" srcId="{62CEFD02-9DF1-7E42-BE38-9BCEF6D82794}" destId="{A4C662CB-9449-D943-A2F0-155652358025}" srcOrd="1" destOrd="0" presId="urn:microsoft.com/office/officeart/2005/8/layout/process5"/>
    <dgm:cxn modelId="{2BA75C73-76DD-8B42-9120-91C71FA4AAB4}" type="presParOf" srcId="{A4C662CB-9449-D943-A2F0-155652358025}" destId="{0FB4D13D-C83C-0B45-AC1A-9A962A3B7BC6}" srcOrd="0" destOrd="0" presId="urn:microsoft.com/office/officeart/2005/8/layout/process5"/>
    <dgm:cxn modelId="{72DDBA89-77E9-EF47-9C2B-DD82E6462951}" type="presParOf" srcId="{62CEFD02-9DF1-7E42-BE38-9BCEF6D82794}" destId="{E2DE5DF8-D1B4-4C46-9466-FFFADA3D6B6F}" srcOrd="2" destOrd="0" presId="urn:microsoft.com/office/officeart/2005/8/layout/process5"/>
    <dgm:cxn modelId="{B31C2D2E-1DAD-EA41-ABB2-28146EB5A557}" type="presParOf" srcId="{62CEFD02-9DF1-7E42-BE38-9BCEF6D82794}" destId="{4756D0D9-D1E9-794C-A040-C0A4DA4155D5}" srcOrd="3" destOrd="0" presId="urn:microsoft.com/office/officeart/2005/8/layout/process5"/>
    <dgm:cxn modelId="{62EB333B-48B0-DF45-9736-509182F99982}" type="presParOf" srcId="{4756D0D9-D1E9-794C-A040-C0A4DA4155D5}" destId="{0922CB64-53CF-4340-8A06-45C36B4204EA}" srcOrd="0" destOrd="0" presId="urn:microsoft.com/office/officeart/2005/8/layout/process5"/>
    <dgm:cxn modelId="{1FB34F85-1E53-634A-A153-C35AABB29F85}" type="presParOf" srcId="{62CEFD02-9DF1-7E42-BE38-9BCEF6D82794}" destId="{F3F3B998-88DC-5F45-A86B-2296FF6CF4DD}" srcOrd="4" destOrd="0" presId="urn:microsoft.com/office/officeart/2005/8/layout/process5"/>
    <dgm:cxn modelId="{1DCF7612-8B8C-9542-B869-88462B66D2C9}" type="presParOf" srcId="{62CEFD02-9DF1-7E42-BE38-9BCEF6D82794}" destId="{09CDDE6F-544F-9C4E-91C3-F2DD91D38A21}" srcOrd="5" destOrd="0" presId="urn:microsoft.com/office/officeart/2005/8/layout/process5"/>
    <dgm:cxn modelId="{1D9E72C9-D212-604C-87D1-80DD86310B00}" type="presParOf" srcId="{09CDDE6F-544F-9C4E-91C3-F2DD91D38A21}" destId="{B750B983-BED4-1C4D-9B2F-E178D545127B}" srcOrd="0" destOrd="0" presId="urn:microsoft.com/office/officeart/2005/8/layout/process5"/>
    <dgm:cxn modelId="{2E83AB5F-47CF-FF4B-8AF6-96B7905AB3C7}" type="presParOf" srcId="{62CEFD02-9DF1-7E42-BE38-9BCEF6D82794}" destId="{4EEC8146-1841-2744-AE75-23DE4FBB3229}" srcOrd="6" destOrd="0" presId="urn:microsoft.com/office/officeart/2005/8/layout/process5"/>
    <dgm:cxn modelId="{805641DC-AE62-1F48-A494-2B465A270FB7}" type="presParOf" srcId="{62CEFD02-9DF1-7E42-BE38-9BCEF6D82794}" destId="{5E68D1C2-DD70-AA43-9766-2592AE8EDE74}" srcOrd="7" destOrd="0" presId="urn:microsoft.com/office/officeart/2005/8/layout/process5"/>
    <dgm:cxn modelId="{C826BD16-3BC6-0B42-8CED-60D587E25950}" type="presParOf" srcId="{5E68D1C2-DD70-AA43-9766-2592AE8EDE74}" destId="{6EB0CA2A-1164-1640-ADE0-06CB6DC44757}" srcOrd="0" destOrd="0" presId="urn:microsoft.com/office/officeart/2005/8/layout/process5"/>
    <dgm:cxn modelId="{A909A49B-DE9A-3445-A217-A2A78D5AF8EA}" type="presParOf" srcId="{62CEFD02-9DF1-7E42-BE38-9BCEF6D82794}" destId="{7741FCD0-B01C-9047-BD50-982DD0AF0B7E}" srcOrd="8" destOrd="0" presId="urn:microsoft.com/office/officeart/2005/8/layout/process5"/>
    <dgm:cxn modelId="{BE86D93A-4A6C-ED41-883C-E1D163F2BE62}" type="presParOf" srcId="{62CEFD02-9DF1-7E42-BE38-9BCEF6D82794}" destId="{AAD950D6-CD3E-A948-AE09-7D79246CCCCA}" srcOrd="9" destOrd="0" presId="urn:microsoft.com/office/officeart/2005/8/layout/process5"/>
    <dgm:cxn modelId="{12B39588-9724-5F4E-B60D-BC7691FD8314}" type="presParOf" srcId="{AAD950D6-CD3E-A948-AE09-7D79246CCCCA}" destId="{C3DEB58F-C332-C34F-A971-628A66B0F535}" srcOrd="0" destOrd="0" presId="urn:microsoft.com/office/officeart/2005/8/layout/process5"/>
    <dgm:cxn modelId="{0A627F59-7E03-D247-AE46-130A338FAA78}" type="presParOf" srcId="{62CEFD02-9DF1-7E42-BE38-9BCEF6D82794}" destId="{17FCE660-7EA1-5A46-B63B-A5AF030C4BD2}" srcOrd="10" destOrd="0" presId="urn:microsoft.com/office/officeart/2005/8/layout/process5"/>
    <dgm:cxn modelId="{09B9BF0F-225F-5742-AD05-92D761868BE7}" type="presParOf" srcId="{62CEFD02-9DF1-7E42-BE38-9BCEF6D82794}" destId="{D0423152-C00B-1741-A32A-A93D82B57E26}" srcOrd="11" destOrd="0" presId="urn:microsoft.com/office/officeart/2005/8/layout/process5"/>
    <dgm:cxn modelId="{5C465FFE-3EAF-BC46-9F3F-9024BFB72FA8}" type="presParOf" srcId="{D0423152-C00B-1741-A32A-A93D82B57E26}" destId="{80D9F9F5-3133-814F-B8C9-C85AF776E001}" srcOrd="0" destOrd="0" presId="urn:microsoft.com/office/officeart/2005/8/layout/process5"/>
    <dgm:cxn modelId="{2B8B8A6A-A39C-1D41-8D5C-D1F2A3F098DE}" type="presParOf" srcId="{62CEFD02-9DF1-7E42-BE38-9BCEF6D82794}" destId="{7B5F5167-4160-9041-92BF-DB24BD955686}" srcOrd="12" destOrd="0" presId="urn:microsoft.com/office/officeart/2005/8/layout/process5"/>
    <dgm:cxn modelId="{E11D80D6-AE96-6442-876F-7B51C9628F66}" type="presParOf" srcId="{62CEFD02-9DF1-7E42-BE38-9BCEF6D82794}" destId="{28A68B05-35EE-E146-B0B2-D4DA2B13134A}" srcOrd="13" destOrd="0" presId="urn:microsoft.com/office/officeart/2005/8/layout/process5"/>
    <dgm:cxn modelId="{118A79BC-808E-5A48-B030-A696B08304CA}" type="presParOf" srcId="{28A68B05-35EE-E146-B0B2-D4DA2B13134A}" destId="{F06F5054-DAC7-BF42-AE0F-159959837FCB}" srcOrd="0" destOrd="0" presId="urn:microsoft.com/office/officeart/2005/8/layout/process5"/>
    <dgm:cxn modelId="{79EE68DD-AA3F-DB45-AB61-3210866E6D29}" type="presParOf" srcId="{62CEFD02-9DF1-7E42-BE38-9BCEF6D82794}" destId="{58A2F895-98FA-FE49-AC54-8FAF736E8279}" srcOrd="14" destOrd="0" presId="urn:microsoft.com/office/officeart/2005/8/layout/process5"/>
    <dgm:cxn modelId="{0EC1472D-0A1E-FB45-877E-5A127B56FA1E}" type="presParOf" srcId="{62CEFD02-9DF1-7E42-BE38-9BCEF6D82794}" destId="{810C7247-2E5C-6347-9424-DD390F05A07B}" srcOrd="15" destOrd="0" presId="urn:microsoft.com/office/officeart/2005/8/layout/process5"/>
    <dgm:cxn modelId="{F5EADB91-2417-3D4A-9D6C-DA6FDBC4E3D5}" type="presParOf" srcId="{810C7247-2E5C-6347-9424-DD390F05A07B}" destId="{11AF8A53-ACB4-3048-A856-FF438557210E}" srcOrd="0" destOrd="0" presId="urn:microsoft.com/office/officeart/2005/8/layout/process5"/>
    <dgm:cxn modelId="{F3D99C3A-477C-644E-9EDC-20D2D5CDCB47}" type="presParOf" srcId="{62CEFD02-9DF1-7E42-BE38-9BCEF6D82794}" destId="{ABF49B9A-843D-6946-86C8-57670DC79739}" srcOrd="16" destOrd="0" presId="urn:microsoft.com/office/officeart/2005/8/layout/process5"/>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FBFC11A-1071-2C46-BCAD-ABCCA0CED11B}">
      <dsp:nvSpPr>
        <dsp:cNvPr id="0" name=""/>
        <dsp:cNvSpPr/>
      </dsp:nvSpPr>
      <dsp:spPr>
        <a:xfrm>
          <a:off x="371399" y="727"/>
          <a:ext cx="1210178" cy="726106"/>
        </a:xfrm>
        <a:prstGeom prst="roundRect">
          <a:avLst>
            <a:gd name="adj" fmla="val 10000"/>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GB" sz="1900" kern="1200" dirty="0" err="1">
              <a:solidFill>
                <a:srgbClr val="FF0000"/>
              </a:solidFill>
            </a:rPr>
            <a:t>模型需求</a:t>
          </a:r>
          <a:endParaRPr lang="en-GB" sz="1900" kern="1200" dirty="0">
            <a:solidFill>
              <a:srgbClr val="FF0000"/>
            </a:solidFill>
          </a:endParaRPr>
        </a:p>
      </dsp:txBody>
      <dsp:txXfrm>
        <a:off x="392666" y="21994"/>
        <a:ext cx="1167644" cy="683572"/>
      </dsp:txXfrm>
    </dsp:sp>
    <dsp:sp modelId="{A4C662CB-9449-D943-A2F0-155652358025}">
      <dsp:nvSpPr>
        <dsp:cNvPr id="0" name=""/>
        <dsp:cNvSpPr/>
      </dsp:nvSpPr>
      <dsp:spPr>
        <a:xfrm>
          <a:off x="1688073" y="213719"/>
          <a:ext cx="256557" cy="300124"/>
        </a:xfrm>
        <a:prstGeom prst="rightArrow">
          <a:avLst>
            <a:gd name="adj1" fmla="val 60000"/>
            <a:gd name="adj2" fmla="val 50000"/>
          </a:avLst>
        </a:prstGeom>
        <a:solidFill>
          <a:srgbClr val="8C5A8D"/>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GB" sz="1300" kern="1200"/>
        </a:p>
      </dsp:txBody>
      <dsp:txXfrm>
        <a:off x="1688073" y="273744"/>
        <a:ext cx="179590" cy="180074"/>
      </dsp:txXfrm>
    </dsp:sp>
    <dsp:sp modelId="{E2DE5DF8-D1B4-4C46-9466-FFFADA3D6B6F}">
      <dsp:nvSpPr>
        <dsp:cNvPr id="0" name=""/>
        <dsp:cNvSpPr/>
      </dsp:nvSpPr>
      <dsp:spPr>
        <a:xfrm>
          <a:off x="2065648" y="727"/>
          <a:ext cx="1210178" cy="726106"/>
        </a:xfrm>
        <a:prstGeom prst="roundRect">
          <a:avLst>
            <a:gd name="adj" fmla="val 10000"/>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GB" sz="1900" kern="1200" dirty="0" err="1"/>
            <a:t>数据收集</a:t>
          </a:r>
          <a:endParaRPr lang="en-GB" sz="1900" kern="1200" dirty="0"/>
        </a:p>
      </dsp:txBody>
      <dsp:txXfrm>
        <a:off x="2086915" y="21994"/>
        <a:ext cx="1167644" cy="683572"/>
      </dsp:txXfrm>
    </dsp:sp>
    <dsp:sp modelId="{4756D0D9-D1E9-794C-A040-C0A4DA4155D5}">
      <dsp:nvSpPr>
        <dsp:cNvPr id="0" name=""/>
        <dsp:cNvSpPr/>
      </dsp:nvSpPr>
      <dsp:spPr>
        <a:xfrm>
          <a:off x="3382322" y="213719"/>
          <a:ext cx="256557" cy="300124"/>
        </a:xfrm>
        <a:prstGeom prst="rightArrow">
          <a:avLst>
            <a:gd name="adj1" fmla="val 60000"/>
            <a:gd name="adj2" fmla="val 50000"/>
          </a:avLst>
        </a:prstGeom>
        <a:solidFill>
          <a:srgbClr val="8C5A8D"/>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GB" sz="1300" kern="1200"/>
        </a:p>
      </dsp:txBody>
      <dsp:txXfrm>
        <a:off x="3382322" y="273744"/>
        <a:ext cx="179590" cy="180074"/>
      </dsp:txXfrm>
    </dsp:sp>
    <dsp:sp modelId="{F3F3B998-88DC-5F45-A86B-2296FF6CF4DD}">
      <dsp:nvSpPr>
        <dsp:cNvPr id="0" name=""/>
        <dsp:cNvSpPr/>
      </dsp:nvSpPr>
      <dsp:spPr>
        <a:xfrm>
          <a:off x="3759898" y="727"/>
          <a:ext cx="1210178" cy="726106"/>
        </a:xfrm>
        <a:prstGeom prst="roundRect">
          <a:avLst>
            <a:gd name="adj" fmla="val 10000"/>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GB" sz="1900" kern="1200" dirty="0" err="1"/>
            <a:t>数据清理</a:t>
          </a:r>
          <a:endParaRPr lang="en-GB" sz="1900" kern="1200" dirty="0"/>
        </a:p>
      </dsp:txBody>
      <dsp:txXfrm>
        <a:off x="3781165" y="21994"/>
        <a:ext cx="1167644" cy="683572"/>
      </dsp:txXfrm>
    </dsp:sp>
    <dsp:sp modelId="{09CDDE6F-544F-9C4E-91C3-F2DD91D38A21}">
      <dsp:nvSpPr>
        <dsp:cNvPr id="0" name=""/>
        <dsp:cNvSpPr/>
      </dsp:nvSpPr>
      <dsp:spPr>
        <a:xfrm rot="5400000">
          <a:off x="4236708" y="811547"/>
          <a:ext cx="256557" cy="300124"/>
        </a:xfrm>
        <a:prstGeom prst="rightArrow">
          <a:avLst>
            <a:gd name="adj1" fmla="val 60000"/>
            <a:gd name="adj2" fmla="val 50000"/>
          </a:avLst>
        </a:prstGeom>
        <a:solidFill>
          <a:srgbClr val="8C5A8D"/>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GB" sz="1300" kern="1200"/>
        </a:p>
      </dsp:txBody>
      <dsp:txXfrm rot="-5400000">
        <a:off x="4274950" y="833331"/>
        <a:ext cx="180074" cy="179590"/>
      </dsp:txXfrm>
    </dsp:sp>
    <dsp:sp modelId="{4EEC8146-1841-2744-AE75-23DE4FBB3229}">
      <dsp:nvSpPr>
        <dsp:cNvPr id="0" name=""/>
        <dsp:cNvSpPr/>
      </dsp:nvSpPr>
      <dsp:spPr>
        <a:xfrm>
          <a:off x="3759898" y="1210906"/>
          <a:ext cx="1210178" cy="726106"/>
        </a:xfrm>
        <a:prstGeom prst="roundRect">
          <a:avLst>
            <a:gd name="adj" fmla="val 10000"/>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GB" sz="1900" kern="1200" dirty="0" err="1"/>
            <a:t>数据标注</a:t>
          </a:r>
          <a:endParaRPr lang="en-GB" sz="1900" kern="1200" dirty="0"/>
        </a:p>
      </dsp:txBody>
      <dsp:txXfrm>
        <a:off x="3781165" y="1232173"/>
        <a:ext cx="1167644" cy="683572"/>
      </dsp:txXfrm>
    </dsp:sp>
    <dsp:sp modelId="{5E68D1C2-DD70-AA43-9766-2592AE8EDE74}">
      <dsp:nvSpPr>
        <dsp:cNvPr id="0" name=""/>
        <dsp:cNvSpPr/>
      </dsp:nvSpPr>
      <dsp:spPr>
        <a:xfrm rot="10800000">
          <a:off x="3396844" y="1423897"/>
          <a:ext cx="256557" cy="300124"/>
        </a:xfrm>
        <a:prstGeom prst="rightArrow">
          <a:avLst>
            <a:gd name="adj1" fmla="val 60000"/>
            <a:gd name="adj2" fmla="val 50000"/>
          </a:avLst>
        </a:prstGeom>
        <a:solidFill>
          <a:srgbClr val="8C5A8D"/>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GB" sz="1300" kern="1200"/>
        </a:p>
      </dsp:txBody>
      <dsp:txXfrm rot="10800000">
        <a:off x="3473811" y="1483922"/>
        <a:ext cx="179590" cy="180074"/>
      </dsp:txXfrm>
    </dsp:sp>
    <dsp:sp modelId="{7741FCD0-B01C-9047-BD50-982DD0AF0B7E}">
      <dsp:nvSpPr>
        <dsp:cNvPr id="0" name=""/>
        <dsp:cNvSpPr/>
      </dsp:nvSpPr>
      <dsp:spPr>
        <a:xfrm>
          <a:off x="2065648" y="1210906"/>
          <a:ext cx="1210178" cy="726106"/>
        </a:xfrm>
        <a:prstGeom prst="roundRect">
          <a:avLst>
            <a:gd name="adj" fmla="val 10000"/>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GB" sz="1900" kern="1200" dirty="0" err="1"/>
            <a:t>特征工程</a:t>
          </a:r>
          <a:endParaRPr lang="en-GB" sz="1900" kern="1200" dirty="0"/>
        </a:p>
      </dsp:txBody>
      <dsp:txXfrm>
        <a:off x="2086915" y="1232173"/>
        <a:ext cx="1167644" cy="683572"/>
      </dsp:txXfrm>
    </dsp:sp>
    <dsp:sp modelId="{AAD950D6-CD3E-A948-AE09-7D79246CCCCA}">
      <dsp:nvSpPr>
        <dsp:cNvPr id="0" name=""/>
        <dsp:cNvSpPr/>
      </dsp:nvSpPr>
      <dsp:spPr>
        <a:xfrm rot="10800000">
          <a:off x="1702595" y="1423897"/>
          <a:ext cx="256557" cy="300124"/>
        </a:xfrm>
        <a:prstGeom prst="rightArrow">
          <a:avLst>
            <a:gd name="adj1" fmla="val 60000"/>
            <a:gd name="adj2" fmla="val 50000"/>
          </a:avLst>
        </a:prstGeom>
        <a:solidFill>
          <a:srgbClr val="8C5A8D"/>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GB" sz="1300" kern="1200"/>
        </a:p>
      </dsp:txBody>
      <dsp:txXfrm rot="10800000">
        <a:off x="1779562" y="1483922"/>
        <a:ext cx="179590" cy="180074"/>
      </dsp:txXfrm>
    </dsp:sp>
    <dsp:sp modelId="{17FCE660-7EA1-5A46-B63B-A5AF030C4BD2}">
      <dsp:nvSpPr>
        <dsp:cNvPr id="0" name=""/>
        <dsp:cNvSpPr/>
      </dsp:nvSpPr>
      <dsp:spPr>
        <a:xfrm>
          <a:off x="371399" y="1210906"/>
          <a:ext cx="1210178" cy="726106"/>
        </a:xfrm>
        <a:prstGeom prst="roundRect">
          <a:avLst>
            <a:gd name="adj" fmla="val 10000"/>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GB" sz="1900" kern="1200" dirty="0" err="1">
              <a:solidFill>
                <a:srgbClr val="FF0000"/>
              </a:solidFill>
            </a:rPr>
            <a:t>模型训练</a:t>
          </a:r>
          <a:endParaRPr lang="en-GB" sz="1900" kern="1200" dirty="0">
            <a:solidFill>
              <a:srgbClr val="FF0000"/>
            </a:solidFill>
          </a:endParaRPr>
        </a:p>
      </dsp:txBody>
      <dsp:txXfrm>
        <a:off x="392666" y="1232173"/>
        <a:ext cx="1167644" cy="683572"/>
      </dsp:txXfrm>
    </dsp:sp>
    <dsp:sp modelId="{D0423152-C00B-1741-A32A-A93D82B57E26}">
      <dsp:nvSpPr>
        <dsp:cNvPr id="0" name=""/>
        <dsp:cNvSpPr/>
      </dsp:nvSpPr>
      <dsp:spPr>
        <a:xfrm rot="5400000">
          <a:off x="848209" y="2021725"/>
          <a:ext cx="256557" cy="300124"/>
        </a:xfrm>
        <a:prstGeom prst="rightArrow">
          <a:avLst>
            <a:gd name="adj1" fmla="val 60000"/>
            <a:gd name="adj2" fmla="val 50000"/>
          </a:avLst>
        </a:prstGeom>
        <a:solidFill>
          <a:srgbClr val="8C5A8D"/>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GB" sz="1300" kern="1200"/>
        </a:p>
      </dsp:txBody>
      <dsp:txXfrm rot="-5400000">
        <a:off x="886451" y="2043509"/>
        <a:ext cx="180074" cy="179590"/>
      </dsp:txXfrm>
    </dsp:sp>
    <dsp:sp modelId="{7B5F5167-4160-9041-92BF-DB24BD955686}">
      <dsp:nvSpPr>
        <dsp:cNvPr id="0" name=""/>
        <dsp:cNvSpPr/>
      </dsp:nvSpPr>
      <dsp:spPr>
        <a:xfrm>
          <a:off x="371399" y="2421084"/>
          <a:ext cx="1210178" cy="726106"/>
        </a:xfrm>
        <a:prstGeom prst="roundRect">
          <a:avLst>
            <a:gd name="adj" fmla="val 10000"/>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GB" sz="1900" kern="1200" dirty="0" err="1"/>
            <a:t>模型评估</a:t>
          </a:r>
          <a:endParaRPr lang="en-GB" sz="1900" kern="1200" dirty="0"/>
        </a:p>
      </dsp:txBody>
      <dsp:txXfrm>
        <a:off x="392666" y="2442351"/>
        <a:ext cx="1167644" cy="683572"/>
      </dsp:txXfrm>
    </dsp:sp>
    <dsp:sp modelId="{28A68B05-35EE-E146-B0B2-D4DA2B13134A}">
      <dsp:nvSpPr>
        <dsp:cNvPr id="0" name=""/>
        <dsp:cNvSpPr/>
      </dsp:nvSpPr>
      <dsp:spPr>
        <a:xfrm>
          <a:off x="1688073" y="2634075"/>
          <a:ext cx="256557" cy="300124"/>
        </a:xfrm>
        <a:prstGeom prst="rightArrow">
          <a:avLst>
            <a:gd name="adj1" fmla="val 60000"/>
            <a:gd name="adj2" fmla="val 50000"/>
          </a:avLst>
        </a:prstGeom>
        <a:solidFill>
          <a:srgbClr val="8C5A8D"/>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GB" sz="1300" kern="1200"/>
        </a:p>
      </dsp:txBody>
      <dsp:txXfrm>
        <a:off x="1688073" y="2694100"/>
        <a:ext cx="179590" cy="180074"/>
      </dsp:txXfrm>
    </dsp:sp>
    <dsp:sp modelId="{58A2F895-98FA-FE49-AC54-8FAF736E8279}">
      <dsp:nvSpPr>
        <dsp:cNvPr id="0" name=""/>
        <dsp:cNvSpPr/>
      </dsp:nvSpPr>
      <dsp:spPr>
        <a:xfrm>
          <a:off x="2065648" y="2421084"/>
          <a:ext cx="1210178" cy="726106"/>
        </a:xfrm>
        <a:prstGeom prst="roundRect">
          <a:avLst>
            <a:gd name="adj" fmla="val 10000"/>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GB" sz="1900" kern="1200" dirty="0" err="1"/>
            <a:t>模型部署</a:t>
          </a:r>
          <a:endParaRPr lang="en-GB" sz="1900" kern="1200" dirty="0"/>
        </a:p>
      </dsp:txBody>
      <dsp:txXfrm>
        <a:off x="2086915" y="2442351"/>
        <a:ext cx="1167644" cy="683572"/>
      </dsp:txXfrm>
    </dsp:sp>
    <dsp:sp modelId="{810C7247-2E5C-6347-9424-DD390F05A07B}">
      <dsp:nvSpPr>
        <dsp:cNvPr id="0" name=""/>
        <dsp:cNvSpPr/>
      </dsp:nvSpPr>
      <dsp:spPr>
        <a:xfrm>
          <a:off x="3382322" y="2634075"/>
          <a:ext cx="256557" cy="300124"/>
        </a:xfrm>
        <a:prstGeom prst="rightArrow">
          <a:avLst>
            <a:gd name="adj1" fmla="val 60000"/>
            <a:gd name="adj2" fmla="val 50000"/>
          </a:avLst>
        </a:prstGeom>
        <a:solidFill>
          <a:srgbClr val="8C5A8D"/>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GB" sz="1300" kern="1200"/>
        </a:p>
      </dsp:txBody>
      <dsp:txXfrm>
        <a:off x="3382322" y="2694100"/>
        <a:ext cx="179590" cy="180074"/>
      </dsp:txXfrm>
    </dsp:sp>
    <dsp:sp modelId="{ABF49B9A-843D-6946-86C8-57670DC79739}">
      <dsp:nvSpPr>
        <dsp:cNvPr id="0" name=""/>
        <dsp:cNvSpPr/>
      </dsp:nvSpPr>
      <dsp:spPr>
        <a:xfrm>
          <a:off x="3759898" y="2421084"/>
          <a:ext cx="1210178" cy="726106"/>
        </a:xfrm>
        <a:prstGeom prst="roundRect">
          <a:avLst>
            <a:gd name="adj" fmla="val 10000"/>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GB" sz="1900" kern="1200" dirty="0" err="1"/>
            <a:t>模型监控</a:t>
          </a:r>
          <a:endParaRPr lang="en-GB" sz="1900" kern="1200" dirty="0"/>
        </a:p>
      </dsp:txBody>
      <dsp:txXfrm>
        <a:off x="3781165" y="2442351"/>
        <a:ext cx="1167644" cy="683572"/>
      </dsp:txXfrm>
    </dsp:sp>
  </dsp:spTree>
</dsp:drawing>
</file>

<file path=ppt/diagrams/layout1.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4278313" cy="341313"/>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a:defRPr/>
            </a:pPr>
            <a:endParaRPr lang="zh-TW" altLang="en-US"/>
          </a:p>
        </p:txBody>
      </p:sp>
      <p:sp>
        <p:nvSpPr>
          <p:cNvPr id="3" name="日期占位符 2"/>
          <p:cNvSpPr>
            <a:spLocks noGrp="1"/>
          </p:cNvSpPr>
          <p:nvPr>
            <p:ph type="dt" sz="quarter" idx="1"/>
          </p:nvPr>
        </p:nvSpPr>
        <p:spPr>
          <a:xfrm>
            <a:off x="5592763" y="0"/>
            <a:ext cx="4279900" cy="341313"/>
          </a:xfrm>
          <a:prstGeom prst="rect">
            <a:avLst/>
          </a:prstGeom>
        </p:spPr>
        <p:txBody>
          <a:bodyPr vert="horz" lIns="91440" tIns="45720" rIns="91440" bIns="45720" rtlCol="0"/>
          <a:lstStyle>
            <a:lvl1pPr algn="r" eaLnBrk="1" fontAlgn="auto" hangingPunct="1">
              <a:spcBef>
                <a:spcPts val="0"/>
              </a:spcBef>
              <a:spcAft>
                <a:spcPts val="0"/>
              </a:spcAft>
              <a:defRPr sz="1200">
                <a:latin typeface="+mn-lt"/>
              </a:defRPr>
            </a:lvl1pPr>
          </a:lstStyle>
          <a:p>
            <a:pPr>
              <a:defRPr/>
            </a:pPr>
            <a:fld id="{54677FF5-D314-4EE7-A999-3949FECCFB5B}" type="datetimeFigureOut">
              <a:rPr lang="zh-TW" altLang="en-US"/>
              <a:t>2024/2/25</a:t>
            </a:fld>
            <a:endParaRPr lang="zh-TW" altLang="en-US"/>
          </a:p>
        </p:txBody>
      </p:sp>
      <p:sp>
        <p:nvSpPr>
          <p:cNvPr id="4" name="页脚占位符 3"/>
          <p:cNvSpPr>
            <a:spLocks noGrp="1"/>
          </p:cNvSpPr>
          <p:nvPr>
            <p:ph type="ftr" sz="quarter" idx="2"/>
          </p:nvPr>
        </p:nvSpPr>
        <p:spPr>
          <a:xfrm>
            <a:off x="0" y="6456363"/>
            <a:ext cx="4278313" cy="341312"/>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a:defRPr/>
            </a:pPr>
            <a:endParaRPr lang="zh-TW" altLang="en-US"/>
          </a:p>
        </p:txBody>
      </p:sp>
      <p:sp>
        <p:nvSpPr>
          <p:cNvPr id="5" name="灯片编号占位符 4"/>
          <p:cNvSpPr>
            <a:spLocks noGrp="1"/>
          </p:cNvSpPr>
          <p:nvPr>
            <p:ph type="sldNum" sz="quarter" idx="3"/>
          </p:nvPr>
        </p:nvSpPr>
        <p:spPr>
          <a:xfrm>
            <a:off x="5592763" y="6456363"/>
            <a:ext cx="4279900" cy="341312"/>
          </a:xfrm>
          <a:prstGeom prst="rect">
            <a:avLst/>
          </a:prstGeom>
        </p:spPr>
        <p:txBody>
          <a:bodyPr vert="horz" wrap="square" lIns="91440" tIns="45720" rIns="91440" bIns="45720" numCol="1" anchor="b" anchorCtr="0" compatLnSpc="1"/>
          <a:lstStyle>
            <a:lvl1pPr algn="r" eaLnBrk="1" hangingPunct="1">
              <a:defRPr sz="1200" smtClean="0">
                <a:latin typeface="Calibri" panose="020F0502020204030204" pitchFamily="34" charset="0"/>
              </a:defRPr>
            </a:lvl1pPr>
          </a:lstStyle>
          <a:p>
            <a:pPr>
              <a:defRPr/>
            </a:pPr>
            <a:fld id="{96893DC6-D215-4F57-B30C-329AE64050A3}" type="slidenum">
              <a:rPr lang="zh-TW" altLang="en-US"/>
              <a:t>‹#›</a:t>
            </a:fld>
            <a:endParaRPr lang="zh-TW"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4278313" cy="339725"/>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a:defRPr/>
            </a:pPr>
            <a:endParaRPr lang="zh-CN" altLang="en-US"/>
          </a:p>
        </p:txBody>
      </p:sp>
      <p:sp>
        <p:nvSpPr>
          <p:cNvPr id="3" name="日期占位符 2"/>
          <p:cNvSpPr>
            <a:spLocks noGrp="1"/>
          </p:cNvSpPr>
          <p:nvPr>
            <p:ph type="dt" idx="1"/>
          </p:nvPr>
        </p:nvSpPr>
        <p:spPr>
          <a:xfrm>
            <a:off x="5592763" y="0"/>
            <a:ext cx="4279900" cy="339725"/>
          </a:xfrm>
          <a:prstGeom prst="rect">
            <a:avLst/>
          </a:prstGeom>
        </p:spPr>
        <p:txBody>
          <a:bodyPr vert="horz" lIns="91440" tIns="45720" rIns="91440" bIns="45720" rtlCol="0"/>
          <a:lstStyle>
            <a:lvl1pPr algn="r" eaLnBrk="1" fontAlgn="auto" hangingPunct="1">
              <a:spcBef>
                <a:spcPts val="0"/>
              </a:spcBef>
              <a:spcAft>
                <a:spcPts val="0"/>
              </a:spcAft>
              <a:defRPr sz="1200">
                <a:latin typeface="+mn-lt"/>
              </a:defRPr>
            </a:lvl1pPr>
          </a:lstStyle>
          <a:p>
            <a:pPr>
              <a:defRPr/>
            </a:pPr>
            <a:fld id="{B5525B53-3FF3-44CE-9D34-F570DCD823EF}" type="datetimeFigureOut">
              <a:rPr lang="zh-CN" altLang="en-US"/>
              <a:t>2024/2/25</a:t>
            </a:fld>
            <a:endParaRPr lang="zh-CN" altLang="en-US"/>
          </a:p>
        </p:txBody>
      </p:sp>
      <p:sp>
        <p:nvSpPr>
          <p:cNvPr id="4" name="幻灯片图像占位符 3"/>
          <p:cNvSpPr>
            <a:spLocks noGrp="1" noRot="1" noChangeAspect="1"/>
          </p:cNvSpPr>
          <p:nvPr>
            <p:ph type="sldImg" idx="2"/>
          </p:nvPr>
        </p:nvSpPr>
        <p:spPr>
          <a:xfrm>
            <a:off x="3238500" y="509588"/>
            <a:ext cx="3397250" cy="2547937"/>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987425" y="3228975"/>
            <a:ext cx="7899400" cy="3059113"/>
          </a:xfrm>
          <a:prstGeom prst="rect">
            <a:avLst/>
          </a:prstGeom>
        </p:spPr>
        <p:txBody>
          <a:bodyPr vert="horz" lIns="91440" tIns="45720" rIns="91440" bIns="45720" rtlCol="0"/>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p:cNvSpPr>
            <a:spLocks noGrp="1"/>
          </p:cNvSpPr>
          <p:nvPr>
            <p:ph type="ftr" sz="quarter" idx="4"/>
          </p:nvPr>
        </p:nvSpPr>
        <p:spPr>
          <a:xfrm>
            <a:off x="0" y="6456363"/>
            <a:ext cx="4278313" cy="339725"/>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a:defRPr/>
            </a:pPr>
            <a:endParaRPr lang="zh-CN" altLang="en-US"/>
          </a:p>
        </p:txBody>
      </p:sp>
      <p:sp>
        <p:nvSpPr>
          <p:cNvPr id="7" name="灯片编号占位符 6"/>
          <p:cNvSpPr>
            <a:spLocks noGrp="1"/>
          </p:cNvSpPr>
          <p:nvPr>
            <p:ph type="sldNum" sz="quarter" idx="5"/>
          </p:nvPr>
        </p:nvSpPr>
        <p:spPr>
          <a:xfrm>
            <a:off x="5592763" y="6456363"/>
            <a:ext cx="4279900" cy="339725"/>
          </a:xfrm>
          <a:prstGeom prst="rect">
            <a:avLst/>
          </a:prstGeom>
        </p:spPr>
        <p:txBody>
          <a:bodyPr vert="horz" wrap="square" lIns="91440" tIns="45720" rIns="91440" bIns="45720" numCol="1" anchor="b" anchorCtr="0" compatLnSpc="1"/>
          <a:lstStyle>
            <a:lvl1pPr algn="r" eaLnBrk="1" hangingPunct="1">
              <a:defRPr sz="1200" smtClean="0">
                <a:latin typeface="Calibri" panose="020F0502020204030204" pitchFamily="34" charset="0"/>
              </a:defRPr>
            </a:lvl1pPr>
          </a:lstStyle>
          <a:p>
            <a:pPr>
              <a:defRPr/>
            </a:pPr>
            <a:fld id="{1457B3AF-F881-4B9B-BA77-7A7D741F3645}" type="slidenum">
              <a:rPr lang="zh-CN" altLang="en-US"/>
              <a:t>‹#›</a:t>
            </a:fld>
            <a:endParaRPr lang="zh-CN"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238500" y="509588"/>
            <a:ext cx="3397250" cy="2547937"/>
          </a:xfrm>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a:t>各位老师好，很荣幸在这里进行我的博士中期资格考核答辩，我的主要工作是</a:t>
            </a:r>
            <a:r>
              <a:rPr lang="zh-CN" altLang="en-US" sz="1200" kern="0" dirty="0">
                <a:latin typeface="黑体" panose="02010609060101010101" pitchFamily="49" charset="-122"/>
                <a:ea typeface="黑体" panose="02010609060101010101" pitchFamily="49" charset="-122"/>
              </a:rPr>
              <a:t>复杂环境下的深度学习模型测试与增强技术研究</a:t>
            </a:r>
            <a:endParaRPr lang="zh-CN" altLang="en-US" kern="0" dirty="0">
              <a:latin typeface="+mj-ea"/>
            </a:endParaRPr>
          </a:p>
        </p:txBody>
      </p:sp>
      <p:sp>
        <p:nvSpPr>
          <p:cNvPr id="4" name="灯片编号占位符 3"/>
          <p:cNvSpPr>
            <a:spLocks noGrp="1"/>
          </p:cNvSpPr>
          <p:nvPr>
            <p:ph type="sldNum" sz="quarter" idx="10"/>
          </p:nvPr>
        </p:nvSpPr>
        <p:spPr/>
        <p:txBody>
          <a:bodyPr/>
          <a:lstStyle/>
          <a:p>
            <a:pPr>
              <a:defRPr/>
            </a:pPr>
            <a:fld id="{1457B3AF-F881-4B9B-BA77-7A7D741F3645}" type="slidenum">
              <a:rPr lang="zh-CN" altLang="en-US" smtClean="0"/>
              <a:t>1</a:t>
            </a:fld>
            <a:endParaRPr lang="zh-CN" altLang="en-US"/>
          </a:p>
        </p:txBody>
      </p:sp>
    </p:spTree>
    <p:extLst>
      <p:ext uri="{BB962C8B-B14F-4D97-AF65-F5344CB8AC3E}">
        <p14:creationId xmlns:p14="http://schemas.microsoft.com/office/powerpoint/2010/main" val="15162513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238500" y="509588"/>
            <a:ext cx="3397250" cy="2547937"/>
          </a:xfrm>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a:t>表</a:t>
            </a:r>
            <a:r>
              <a:rPr lang="en-US" altLang="zh-CN" dirty="0"/>
              <a:t>4</a:t>
            </a:r>
            <a:r>
              <a:rPr lang="zh-CN" altLang="en-US" dirty="0"/>
              <a:t>为</a:t>
            </a:r>
            <a:r>
              <a:rPr lang="en-US" altLang="zh-CN" dirty="0"/>
              <a:t>3</a:t>
            </a:r>
            <a:r>
              <a:rPr lang="zh-CN" altLang="en-US" dirty="0"/>
              <a:t>个模型打伪标记的规则。表</a:t>
            </a:r>
            <a:r>
              <a:rPr lang="en-US" altLang="zh-CN" dirty="0"/>
              <a:t>5</a:t>
            </a:r>
            <a:r>
              <a:rPr lang="zh-CN" altLang="en-US" dirty="0"/>
              <a:t>为伪标记精度的统计分析。统计发现。。</a:t>
            </a:r>
          </a:p>
        </p:txBody>
      </p:sp>
      <p:sp>
        <p:nvSpPr>
          <p:cNvPr id="4" name="灯片编号占位符 3"/>
          <p:cNvSpPr>
            <a:spLocks noGrp="1"/>
          </p:cNvSpPr>
          <p:nvPr>
            <p:ph type="sldNum" sz="quarter" idx="5"/>
          </p:nvPr>
        </p:nvSpPr>
        <p:spPr/>
        <p:txBody>
          <a:bodyPr/>
          <a:lstStyle/>
          <a:p>
            <a:pPr>
              <a:defRPr/>
            </a:pPr>
            <a:fld id="{1457B3AF-F881-4B9B-BA77-7A7D741F3645}" type="slidenum">
              <a:rPr lang="zh-CN" altLang="en-US" smtClean="0"/>
              <a:t>10</a:t>
            </a:fld>
            <a:endParaRPr lang="zh-CN" altLang="en-US"/>
          </a:p>
        </p:txBody>
      </p:sp>
    </p:spTree>
    <p:extLst>
      <p:ext uri="{BB962C8B-B14F-4D97-AF65-F5344CB8AC3E}">
        <p14:creationId xmlns:p14="http://schemas.microsoft.com/office/powerpoint/2010/main" val="41736586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238500" y="509588"/>
            <a:ext cx="3397250" cy="2547937"/>
          </a:xfrm>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pPr>
              <a:defRPr/>
            </a:pPr>
            <a:fld id="{1457B3AF-F881-4B9B-BA77-7A7D741F3645}" type="slidenum">
              <a:rPr lang="zh-CN" altLang="en-US" smtClean="0"/>
              <a:t>11</a:t>
            </a:fld>
            <a:endParaRPr lang="zh-CN" altLang="en-US"/>
          </a:p>
        </p:txBody>
      </p:sp>
    </p:spTree>
    <p:extLst>
      <p:ext uri="{BB962C8B-B14F-4D97-AF65-F5344CB8AC3E}">
        <p14:creationId xmlns:p14="http://schemas.microsoft.com/office/powerpoint/2010/main" val="42220337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238500" y="509588"/>
            <a:ext cx="3397250" cy="2547937"/>
          </a:xfrm>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a:t>研究场景是，一个被植入后门的模型，对于普通的输入可以做出正确分类的决策。但对于木马样本就会做出错误分类且错误分类是攻击者指定的分类，这对模型的安全性造成了威胁。</a:t>
            </a:r>
          </a:p>
        </p:txBody>
      </p:sp>
      <p:sp>
        <p:nvSpPr>
          <p:cNvPr id="4" name="灯片编号占位符 3"/>
          <p:cNvSpPr>
            <a:spLocks noGrp="1"/>
          </p:cNvSpPr>
          <p:nvPr>
            <p:ph type="sldNum" sz="quarter" idx="5"/>
          </p:nvPr>
        </p:nvSpPr>
        <p:spPr/>
        <p:txBody>
          <a:bodyPr/>
          <a:lstStyle/>
          <a:p>
            <a:pPr>
              <a:defRPr/>
            </a:pPr>
            <a:fld id="{1457B3AF-F881-4B9B-BA77-7A7D741F3645}" type="slidenum">
              <a:rPr lang="zh-CN" altLang="en-US" smtClean="0"/>
              <a:t>12</a:t>
            </a:fld>
            <a:endParaRPr lang="zh-CN" altLang="en-US"/>
          </a:p>
        </p:txBody>
      </p:sp>
    </p:spTree>
    <p:extLst>
      <p:ext uri="{BB962C8B-B14F-4D97-AF65-F5344CB8AC3E}">
        <p14:creationId xmlns:p14="http://schemas.microsoft.com/office/powerpoint/2010/main" val="27516384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238500" y="509588"/>
            <a:ext cx="3397250" cy="2547937"/>
          </a:xfrm>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a:t>右图中的带框样本为木马样本。</a:t>
            </a:r>
          </a:p>
        </p:txBody>
      </p:sp>
      <p:sp>
        <p:nvSpPr>
          <p:cNvPr id="4" name="灯片编号占位符 3"/>
          <p:cNvSpPr>
            <a:spLocks noGrp="1"/>
          </p:cNvSpPr>
          <p:nvPr>
            <p:ph type="sldNum" sz="quarter" idx="5"/>
          </p:nvPr>
        </p:nvSpPr>
        <p:spPr/>
        <p:txBody>
          <a:bodyPr/>
          <a:lstStyle/>
          <a:p>
            <a:pPr>
              <a:defRPr/>
            </a:pPr>
            <a:fld id="{1457B3AF-F881-4B9B-BA77-7A7D741F3645}" type="slidenum">
              <a:rPr lang="zh-CN" altLang="en-US" smtClean="0"/>
              <a:t>13</a:t>
            </a:fld>
            <a:endParaRPr lang="zh-CN" altLang="en-US"/>
          </a:p>
        </p:txBody>
      </p:sp>
    </p:spTree>
    <p:extLst>
      <p:ext uri="{BB962C8B-B14F-4D97-AF65-F5344CB8AC3E}">
        <p14:creationId xmlns:p14="http://schemas.microsoft.com/office/powerpoint/2010/main" val="35470082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238500" y="509588"/>
            <a:ext cx="3397250" cy="2547937"/>
          </a:xfrm>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a:t>在模型的权重和神经元上进行变异操作，来产生变异模型。</a:t>
            </a:r>
          </a:p>
        </p:txBody>
      </p:sp>
      <p:sp>
        <p:nvSpPr>
          <p:cNvPr id="4" name="灯片编号占位符 3"/>
          <p:cNvSpPr>
            <a:spLocks noGrp="1"/>
          </p:cNvSpPr>
          <p:nvPr>
            <p:ph type="sldNum" sz="quarter" idx="5"/>
          </p:nvPr>
        </p:nvSpPr>
        <p:spPr/>
        <p:txBody>
          <a:bodyPr/>
          <a:lstStyle/>
          <a:p>
            <a:pPr>
              <a:defRPr/>
            </a:pPr>
            <a:fld id="{1457B3AF-F881-4B9B-BA77-7A7D741F3645}" type="slidenum">
              <a:rPr lang="zh-CN" altLang="en-US" smtClean="0"/>
              <a:t>14</a:t>
            </a:fld>
            <a:endParaRPr lang="zh-CN" altLang="en-US"/>
          </a:p>
        </p:txBody>
      </p:sp>
    </p:spTree>
    <p:extLst>
      <p:ext uri="{BB962C8B-B14F-4D97-AF65-F5344CB8AC3E}">
        <p14:creationId xmlns:p14="http://schemas.microsoft.com/office/powerpoint/2010/main" val="2287637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238500" y="509588"/>
            <a:ext cx="3397250" cy="2547937"/>
          </a:xfrm>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a:t>我们方法分为</a:t>
            </a:r>
            <a:r>
              <a:rPr lang="en-US" altLang="zh-CN" dirty="0"/>
              <a:t>2</a:t>
            </a:r>
            <a:r>
              <a:rPr lang="zh-CN" altLang="en-US" dirty="0"/>
              <a:t>步，第一步检测出攻击目标类，第二步根据变异信息熵</a:t>
            </a:r>
            <a:r>
              <a:rPr lang="zh-CN" altLang="en-US"/>
              <a:t>，来标识出木马</a:t>
            </a:r>
            <a:r>
              <a:rPr lang="zh-CN" altLang="en-US" dirty="0"/>
              <a:t>样本</a:t>
            </a:r>
          </a:p>
        </p:txBody>
      </p:sp>
      <p:sp>
        <p:nvSpPr>
          <p:cNvPr id="4" name="灯片编号占位符 3"/>
          <p:cNvSpPr>
            <a:spLocks noGrp="1"/>
          </p:cNvSpPr>
          <p:nvPr>
            <p:ph type="sldNum" sz="quarter" idx="5"/>
          </p:nvPr>
        </p:nvSpPr>
        <p:spPr/>
        <p:txBody>
          <a:bodyPr/>
          <a:lstStyle/>
          <a:p>
            <a:pPr>
              <a:defRPr/>
            </a:pPr>
            <a:fld id="{1457B3AF-F881-4B9B-BA77-7A7D741F3645}" type="slidenum">
              <a:rPr lang="zh-CN" altLang="en-US" smtClean="0"/>
              <a:t>15</a:t>
            </a:fld>
            <a:endParaRPr lang="zh-CN" altLang="en-US"/>
          </a:p>
        </p:txBody>
      </p:sp>
    </p:spTree>
    <p:extLst>
      <p:ext uri="{BB962C8B-B14F-4D97-AF65-F5344CB8AC3E}">
        <p14:creationId xmlns:p14="http://schemas.microsoft.com/office/powerpoint/2010/main" val="122267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238500" y="509588"/>
            <a:ext cx="3397250" cy="2547937"/>
          </a:xfrm>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pPr>
              <a:defRPr/>
            </a:pPr>
            <a:fld id="{1457B3AF-F881-4B9B-BA77-7A7D741F3645}" type="slidenum">
              <a:rPr lang="zh-CN" altLang="en-US" smtClean="0"/>
              <a:t>16</a:t>
            </a:fld>
            <a:endParaRPr lang="zh-CN" altLang="en-US"/>
          </a:p>
        </p:txBody>
      </p:sp>
    </p:spTree>
    <p:extLst>
      <p:ext uri="{BB962C8B-B14F-4D97-AF65-F5344CB8AC3E}">
        <p14:creationId xmlns:p14="http://schemas.microsoft.com/office/powerpoint/2010/main" val="32888753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238500" y="509588"/>
            <a:ext cx="3397250" cy="2547937"/>
          </a:xfrm>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pPr>
              <a:defRPr/>
            </a:pPr>
            <a:fld id="{1457B3AF-F881-4B9B-BA77-7A7D741F3645}" type="slidenum">
              <a:rPr lang="zh-CN" altLang="en-US" smtClean="0"/>
              <a:t>17</a:t>
            </a:fld>
            <a:endParaRPr lang="zh-CN" altLang="en-US"/>
          </a:p>
        </p:txBody>
      </p:sp>
    </p:spTree>
    <p:extLst>
      <p:ext uri="{BB962C8B-B14F-4D97-AF65-F5344CB8AC3E}">
        <p14:creationId xmlns:p14="http://schemas.microsoft.com/office/powerpoint/2010/main" val="2372496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238500" y="509588"/>
            <a:ext cx="3397250" cy="2547937"/>
          </a:xfrm>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a:t>我们未来的研究技术依然聚焦于</a:t>
            </a:r>
            <a:r>
              <a:rPr lang="zh-CN" altLang="en-US" dirty="0">
                <a:effectLst/>
                <a:latin typeface="Helvetica" pitchFamily="2" charset="0"/>
              </a:rPr>
              <a:t>深度模型测试与模型增强技术</a:t>
            </a:r>
            <a:endParaRPr lang="en-US" altLang="zh-CN" dirty="0">
              <a:effectLst/>
              <a:latin typeface="Helvetica" pitchFamily="2" charset="0"/>
            </a:endParaRPr>
          </a:p>
        </p:txBody>
      </p:sp>
      <p:sp>
        <p:nvSpPr>
          <p:cNvPr id="4" name="灯片编号占位符 3"/>
          <p:cNvSpPr>
            <a:spLocks noGrp="1"/>
          </p:cNvSpPr>
          <p:nvPr>
            <p:ph type="sldNum" sz="quarter" idx="5"/>
          </p:nvPr>
        </p:nvSpPr>
        <p:spPr/>
        <p:txBody>
          <a:bodyPr/>
          <a:lstStyle/>
          <a:p>
            <a:pPr>
              <a:defRPr/>
            </a:pPr>
            <a:fld id="{1457B3AF-F881-4B9B-BA77-7A7D741F3645}" type="slidenum">
              <a:rPr lang="zh-CN" altLang="en-US" smtClean="0"/>
              <a:t>18</a:t>
            </a:fld>
            <a:endParaRPr lang="zh-CN" altLang="en-US"/>
          </a:p>
        </p:txBody>
      </p:sp>
    </p:spTree>
    <p:extLst>
      <p:ext uri="{BB962C8B-B14F-4D97-AF65-F5344CB8AC3E}">
        <p14:creationId xmlns:p14="http://schemas.microsoft.com/office/powerpoint/2010/main" val="23039629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238500" y="509588"/>
            <a:ext cx="3397250" cy="2547937"/>
          </a:xfrm>
        </p:spPr>
      </p:sp>
      <p:sp>
        <p:nvSpPr>
          <p:cNvPr id="3" name="备注占位符 2"/>
          <p:cNvSpPr>
            <a:spLocks noGrp="1"/>
          </p:cNvSpPr>
          <p:nvPr>
            <p:ph type="body" idx="1"/>
          </p:nvPr>
        </p:nvSpPr>
        <p:spPr/>
        <p:txBody>
          <a:bodyPr/>
          <a:lstStyle/>
          <a:p>
            <a:r>
              <a:rPr lang="zh-CN" altLang="en-US" dirty="0"/>
              <a:t>以上就是我的全部内容，谢谢各位老师！</a:t>
            </a:r>
          </a:p>
        </p:txBody>
      </p:sp>
      <p:sp>
        <p:nvSpPr>
          <p:cNvPr id="4" name="灯片编号占位符 3"/>
          <p:cNvSpPr>
            <a:spLocks noGrp="1"/>
          </p:cNvSpPr>
          <p:nvPr>
            <p:ph type="sldNum" sz="quarter" idx="5"/>
          </p:nvPr>
        </p:nvSpPr>
        <p:spPr/>
        <p:txBody>
          <a:bodyPr/>
          <a:lstStyle/>
          <a:p>
            <a:pPr>
              <a:defRPr/>
            </a:pPr>
            <a:fld id="{1457B3AF-F881-4B9B-BA77-7A7D741F3645}" type="slidenum">
              <a:rPr lang="zh-CN" altLang="en-US" smtClean="0"/>
              <a:t>19</a:t>
            </a:fld>
            <a:endParaRPr lang="zh-CN" altLang="en-US"/>
          </a:p>
        </p:txBody>
      </p:sp>
    </p:spTree>
    <p:extLst>
      <p:ext uri="{BB962C8B-B14F-4D97-AF65-F5344CB8AC3E}">
        <p14:creationId xmlns:p14="http://schemas.microsoft.com/office/powerpoint/2010/main" val="37825978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238500" y="509588"/>
            <a:ext cx="3397250" cy="2547937"/>
          </a:xfrm>
        </p:spPr>
      </p:sp>
      <p:sp>
        <p:nvSpPr>
          <p:cNvPr id="3" name="备注占位符 2"/>
          <p:cNvSpPr>
            <a:spLocks noGrp="1"/>
          </p:cNvSpPr>
          <p:nvPr>
            <p:ph type="body" idx="1"/>
          </p:nvPr>
        </p:nvSpPr>
        <p:spPr/>
        <p:txBody>
          <a:bodyPr/>
          <a:lstStyle/>
          <a:p>
            <a:r>
              <a:rPr lang="zh-CN" altLang="en-US" dirty="0"/>
              <a:t>我将分为课程学习、科研工作两部分进行介绍。</a:t>
            </a:r>
          </a:p>
        </p:txBody>
      </p:sp>
      <p:sp>
        <p:nvSpPr>
          <p:cNvPr id="4" name="灯片编号占位符 3"/>
          <p:cNvSpPr>
            <a:spLocks noGrp="1"/>
          </p:cNvSpPr>
          <p:nvPr>
            <p:ph type="sldNum" sz="quarter" idx="10"/>
          </p:nvPr>
        </p:nvSpPr>
        <p:spPr/>
        <p:txBody>
          <a:bodyPr/>
          <a:lstStyle/>
          <a:p>
            <a:pPr>
              <a:defRPr/>
            </a:pPr>
            <a:fld id="{1457B3AF-F881-4B9B-BA77-7A7D741F3645}" type="slidenum">
              <a:rPr lang="zh-CN" altLang="en-US" smtClean="0"/>
              <a:t>2</a:t>
            </a:fld>
            <a:endParaRPr lang="zh-CN" altLang="en-US"/>
          </a:p>
        </p:txBody>
      </p:sp>
    </p:spTree>
    <p:extLst>
      <p:ext uri="{BB962C8B-B14F-4D97-AF65-F5344CB8AC3E}">
        <p14:creationId xmlns:p14="http://schemas.microsoft.com/office/powerpoint/2010/main" val="37982273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238500" y="509588"/>
            <a:ext cx="3397250" cy="2547937"/>
          </a:xfrm>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a:t>课程学习方面，通过博士课程的学习掌握了做科研工作的基础技能。</a:t>
            </a:r>
          </a:p>
          <a:p>
            <a:endParaRPr lang="zh-CN" altLang="en-US" dirty="0"/>
          </a:p>
        </p:txBody>
      </p:sp>
      <p:sp>
        <p:nvSpPr>
          <p:cNvPr id="4" name="灯片编号占位符 3"/>
          <p:cNvSpPr>
            <a:spLocks noGrp="1"/>
          </p:cNvSpPr>
          <p:nvPr>
            <p:ph type="sldNum" sz="quarter" idx="5"/>
          </p:nvPr>
        </p:nvSpPr>
        <p:spPr/>
        <p:txBody>
          <a:bodyPr/>
          <a:lstStyle/>
          <a:p>
            <a:pPr>
              <a:defRPr/>
            </a:pPr>
            <a:fld id="{1457B3AF-F881-4B9B-BA77-7A7D741F3645}" type="slidenum">
              <a:rPr lang="zh-CN" altLang="en-US" smtClean="0"/>
              <a:t>3</a:t>
            </a:fld>
            <a:endParaRPr lang="zh-CN" altLang="en-US"/>
          </a:p>
        </p:txBody>
      </p:sp>
    </p:spTree>
    <p:extLst>
      <p:ext uri="{BB962C8B-B14F-4D97-AF65-F5344CB8AC3E}">
        <p14:creationId xmlns:p14="http://schemas.microsoft.com/office/powerpoint/2010/main" val="32140909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238500" y="509588"/>
            <a:ext cx="3397250" cy="2547937"/>
          </a:xfrm>
        </p:spPr>
      </p:sp>
      <p:sp>
        <p:nvSpPr>
          <p:cNvPr id="3" name="备注占位符 2"/>
          <p:cNvSpPr>
            <a:spLocks noGrp="1"/>
          </p:cNvSpPr>
          <p:nvPr>
            <p:ph type="body" idx="1"/>
          </p:nvPr>
        </p:nvSpPr>
        <p:spPr/>
        <p:txBody>
          <a:bodyPr/>
          <a:lstStyle/>
          <a:p>
            <a:r>
              <a:rPr lang="zh-CN" altLang="en-US" dirty="0"/>
              <a:t>科研工作的研究背景如下。</a:t>
            </a:r>
          </a:p>
        </p:txBody>
      </p:sp>
      <p:sp>
        <p:nvSpPr>
          <p:cNvPr id="4" name="灯片编号占位符 3"/>
          <p:cNvSpPr>
            <a:spLocks noGrp="1"/>
          </p:cNvSpPr>
          <p:nvPr>
            <p:ph type="sldNum" sz="quarter" idx="5"/>
          </p:nvPr>
        </p:nvSpPr>
        <p:spPr/>
        <p:txBody>
          <a:bodyPr/>
          <a:lstStyle/>
          <a:p>
            <a:pPr>
              <a:defRPr/>
            </a:pPr>
            <a:fld id="{1457B3AF-F881-4B9B-BA77-7A7D741F3645}" type="slidenum">
              <a:rPr lang="zh-CN" altLang="en-US" smtClean="0"/>
              <a:t>4</a:t>
            </a:fld>
            <a:endParaRPr lang="zh-CN" altLang="en-US"/>
          </a:p>
        </p:txBody>
      </p:sp>
    </p:spTree>
    <p:extLst>
      <p:ext uri="{BB962C8B-B14F-4D97-AF65-F5344CB8AC3E}">
        <p14:creationId xmlns:p14="http://schemas.microsoft.com/office/powerpoint/2010/main" val="2831500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238500" y="509588"/>
            <a:ext cx="3397250" cy="2547937"/>
          </a:xfrm>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sz="1200" dirty="0">
                <a:latin typeface="SimSong" panose="02020300000000000000" pitchFamily="18" charset="-122"/>
                <a:ea typeface="SimSong" panose="02020300000000000000" pitchFamily="18" charset="-122"/>
                <a:sym typeface="+mn-ea"/>
              </a:rPr>
              <a:t>深度学习模型需要保证哪些质量属性，张等人提出。正确性。。我们的研究工作聚焦于正确性和安全性</a:t>
            </a:r>
            <a:endParaRPr lang="en-US" altLang="zh-CN" sz="1200" dirty="0">
              <a:latin typeface="SimSong" panose="02020300000000000000" pitchFamily="18" charset="-122"/>
              <a:ea typeface="SimSong" panose="02020300000000000000" pitchFamily="18" charset="-122"/>
              <a:sym typeface="+mn-ea"/>
            </a:endParaRPr>
          </a:p>
        </p:txBody>
      </p:sp>
      <p:sp>
        <p:nvSpPr>
          <p:cNvPr id="4" name="灯片编号占位符 3"/>
          <p:cNvSpPr>
            <a:spLocks noGrp="1"/>
          </p:cNvSpPr>
          <p:nvPr>
            <p:ph type="sldNum" sz="quarter" idx="5"/>
          </p:nvPr>
        </p:nvSpPr>
        <p:spPr/>
        <p:txBody>
          <a:bodyPr/>
          <a:lstStyle/>
          <a:p>
            <a:pPr>
              <a:defRPr/>
            </a:pPr>
            <a:fld id="{1457B3AF-F881-4B9B-BA77-7A7D741F3645}" type="slidenum">
              <a:rPr lang="zh-CN" altLang="en-US" smtClean="0"/>
              <a:t>5</a:t>
            </a:fld>
            <a:endParaRPr lang="zh-CN" altLang="en-US"/>
          </a:p>
        </p:txBody>
      </p:sp>
    </p:spTree>
    <p:extLst>
      <p:ext uri="{BB962C8B-B14F-4D97-AF65-F5344CB8AC3E}">
        <p14:creationId xmlns:p14="http://schemas.microsoft.com/office/powerpoint/2010/main" val="34762948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238500" y="509588"/>
            <a:ext cx="3397250" cy="2547937"/>
          </a:xfrm>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sz="1200" dirty="0">
                <a:latin typeface="SimSong" panose="02020300000000000000" pitchFamily="18" charset="-122"/>
                <a:ea typeface="SimSong" panose="02020300000000000000" pitchFamily="18" charset="-122"/>
                <a:sym typeface="+mn-ea"/>
              </a:rPr>
              <a:t>深度学习模型需要保证哪些质量属性，张等人提出。正确性。。我们的研究工作聚焦于正确性和安全性</a:t>
            </a:r>
            <a:endParaRPr lang="en-US" altLang="zh-CN" sz="1200" dirty="0">
              <a:latin typeface="SimSong" panose="02020300000000000000" pitchFamily="18" charset="-122"/>
              <a:ea typeface="SimSong" panose="02020300000000000000" pitchFamily="18" charset="-122"/>
              <a:sym typeface="+mn-ea"/>
            </a:endParaRPr>
          </a:p>
        </p:txBody>
      </p:sp>
      <p:sp>
        <p:nvSpPr>
          <p:cNvPr id="4" name="灯片编号占位符 3"/>
          <p:cNvSpPr>
            <a:spLocks noGrp="1"/>
          </p:cNvSpPr>
          <p:nvPr>
            <p:ph type="sldNum" sz="quarter" idx="5"/>
          </p:nvPr>
        </p:nvSpPr>
        <p:spPr/>
        <p:txBody>
          <a:bodyPr/>
          <a:lstStyle/>
          <a:p>
            <a:pPr>
              <a:defRPr/>
            </a:pPr>
            <a:fld id="{1457B3AF-F881-4B9B-BA77-7A7D741F3645}" type="slidenum">
              <a:rPr lang="zh-CN" altLang="en-US" smtClean="0"/>
              <a:t>6</a:t>
            </a:fld>
            <a:endParaRPr lang="zh-CN" altLang="en-US"/>
          </a:p>
        </p:txBody>
      </p:sp>
    </p:spTree>
    <p:extLst>
      <p:ext uri="{BB962C8B-B14F-4D97-AF65-F5344CB8AC3E}">
        <p14:creationId xmlns:p14="http://schemas.microsoft.com/office/powerpoint/2010/main" val="29262259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238500" y="509588"/>
            <a:ext cx="3397250" cy="2547937"/>
          </a:xfrm>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pPr>
              <a:defRPr/>
            </a:pPr>
            <a:fld id="{1457B3AF-F881-4B9B-BA77-7A7D741F3645}" type="slidenum">
              <a:rPr lang="zh-CN" altLang="en-US" smtClean="0"/>
              <a:t>7</a:t>
            </a:fld>
            <a:endParaRPr lang="zh-CN" altLang="en-US"/>
          </a:p>
        </p:txBody>
      </p:sp>
    </p:spTree>
    <p:extLst>
      <p:ext uri="{BB962C8B-B14F-4D97-AF65-F5344CB8AC3E}">
        <p14:creationId xmlns:p14="http://schemas.microsoft.com/office/powerpoint/2010/main" val="12798343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238500" y="509588"/>
            <a:ext cx="3397250" cy="2547937"/>
          </a:xfrm>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a:t>如表</a:t>
            </a:r>
            <a:r>
              <a:rPr lang="en-US" altLang="zh-CN" dirty="0"/>
              <a:t>3</a:t>
            </a:r>
            <a:r>
              <a:rPr lang="zh-CN" altLang="en-US" dirty="0"/>
              <a:t>所示，相似模型</a:t>
            </a:r>
            <a:r>
              <a:rPr lang="en-US" altLang="zh-CN" dirty="0"/>
              <a:t>a</a:t>
            </a:r>
            <a:r>
              <a:rPr lang="zh-CN" altLang="en-US" dirty="0"/>
              <a:t>和模型</a:t>
            </a:r>
            <a:r>
              <a:rPr lang="en-US" altLang="zh-CN" dirty="0"/>
              <a:t>b</a:t>
            </a:r>
            <a:r>
              <a:rPr lang="zh-CN" altLang="en-US" dirty="0"/>
              <a:t>的分类域存在覆盖。模型</a:t>
            </a:r>
            <a:r>
              <a:rPr lang="en-US" altLang="zh-CN" dirty="0"/>
              <a:t>c</a:t>
            </a:r>
            <a:r>
              <a:rPr lang="zh-CN" altLang="en-US" dirty="0"/>
              <a:t>是他们的融合模型。从软件工程的角度来讲可以利用相似模型原有的分类知识进行用例选择，在有限标记代价下增强模型</a:t>
            </a:r>
            <a:r>
              <a:rPr lang="en-US" altLang="zh-CN" dirty="0"/>
              <a:t>c,</a:t>
            </a:r>
            <a:endParaRPr lang="zh-CN" altLang="en-US" dirty="0"/>
          </a:p>
        </p:txBody>
      </p:sp>
      <p:sp>
        <p:nvSpPr>
          <p:cNvPr id="4" name="灯片编号占位符 3"/>
          <p:cNvSpPr>
            <a:spLocks noGrp="1"/>
          </p:cNvSpPr>
          <p:nvPr>
            <p:ph type="sldNum" sz="quarter" idx="5"/>
          </p:nvPr>
        </p:nvSpPr>
        <p:spPr/>
        <p:txBody>
          <a:bodyPr/>
          <a:lstStyle/>
          <a:p>
            <a:pPr>
              <a:defRPr/>
            </a:pPr>
            <a:fld id="{1457B3AF-F881-4B9B-BA77-7A7D741F3645}" type="slidenum">
              <a:rPr lang="zh-CN" altLang="en-US" smtClean="0"/>
              <a:t>8</a:t>
            </a:fld>
            <a:endParaRPr lang="zh-CN" altLang="en-US"/>
          </a:p>
        </p:txBody>
      </p:sp>
    </p:spTree>
    <p:extLst>
      <p:ext uri="{BB962C8B-B14F-4D97-AF65-F5344CB8AC3E}">
        <p14:creationId xmlns:p14="http://schemas.microsoft.com/office/powerpoint/2010/main" val="19819457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238500" y="509588"/>
            <a:ext cx="3397250" cy="2547937"/>
          </a:xfrm>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pPr>
              <a:defRPr/>
            </a:pPr>
            <a:fld id="{1457B3AF-F881-4B9B-BA77-7A7D741F3645}" type="slidenum">
              <a:rPr lang="zh-CN" altLang="en-US" smtClean="0"/>
              <a:t>9</a:t>
            </a:fld>
            <a:endParaRPr lang="zh-CN" altLang="en-US"/>
          </a:p>
        </p:txBody>
      </p:sp>
    </p:spTree>
    <p:extLst>
      <p:ext uri="{BB962C8B-B14F-4D97-AF65-F5344CB8AC3E}">
        <p14:creationId xmlns:p14="http://schemas.microsoft.com/office/powerpoint/2010/main" val="288880138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2" name="副标题 2"/>
          <p:cNvSpPr txBox="1"/>
          <p:nvPr/>
        </p:nvSpPr>
        <p:spPr bwMode="auto">
          <a:xfrm>
            <a:off x="819152" y="4005267"/>
            <a:ext cx="7477125" cy="1779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47675" indent="-447675">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ctr" eaLnBrk="1" hangingPunct="1">
              <a:buFont typeface="Wingdings" panose="05000000000000000000" pitchFamily="2" charset="2"/>
              <a:buChar char="n"/>
              <a:defRPr/>
            </a:pPr>
            <a:endParaRPr lang="zh-CN" altLang="en-US">
              <a:ea typeface="宋体" panose="02010600030101010101" pitchFamily="2" charset="-122"/>
            </a:endParaRPr>
          </a:p>
        </p:txBody>
      </p:sp>
      <p:pic>
        <p:nvPicPr>
          <p:cNvPr id="3" name="图片 1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877050" y="41275"/>
            <a:ext cx="2266950" cy="111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图片 12"/>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30188" y="225429"/>
            <a:ext cx="2686050" cy="84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27585" y="188640"/>
            <a:ext cx="6353992" cy="558324"/>
          </a:xfrm>
          <a:prstGeom prst="rect">
            <a:avLst/>
          </a:prstGeom>
        </p:spPr>
        <p:txBody>
          <a:bodyPr/>
          <a:lstStyle>
            <a:lvl1pPr algn="l">
              <a:defRPr sz="2800">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17" name="Rectangle 5"/>
          <p:cNvSpPr>
            <a:spLocks noGrp="1" noChangeArrowheads="1"/>
          </p:cNvSpPr>
          <p:nvPr>
            <p:ph type="body" idx="1"/>
          </p:nvPr>
        </p:nvSpPr>
        <p:spPr bwMode="auto">
          <a:xfrm>
            <a:off x="262224" y="1096216"/>
            <a:ext cx="8630257" cy="5152339"/>
          </a:xfrm>
          <a:prstGeom prst="rect">
            <a:avLst/>
          </a:prstGeom>
          <a:noFill/>
          <a:ln w="9525">
            <a:noFill/>
            <a:miter lim="800000"/>
          </a:ln>
        </p:spPr>
        <p:txBody>
          <a:bodyPr vert="horz" wrap="square" lIns="91440" tIns="45720" rIns="91440" bIns="45720" numCol="1" anchor="t" anchorCtr="0" compatLnSpc="1"/>
          <a:lstStyle>
            <a:lvl1pPr>
              <a:lnSpc>
                <a:spcPct val="100000"/>
              </a:lnSpc>
              <a:spcBef>
                <a:spcPts val="600"/>
              </a:spcBef>
              <a:defRPr sz="2600"/>
            </a:lvl1pPr>
            <a:lvl2pPr>
              <a:lnSpc>
                <a:spcPct val="100000"/>
              </a:lnSpc>
              <a:spcBef>
                <a:spcPts val="600"/>
              </a:spcBef>
              <a:defRPr sz="2300"/>
            </a:lvl2pPr>
            <a:lvl3pPr>
              <a:lnSpc>
                <a:spcPct val="100000"/>
              </a:lnSpc>
              <a:spcBef>
                <a:spcPts val="600"/>
              </a:spcBef>
              <a:defRPr sz="2000"/>
            </a:lvl3pPr>
          </a:lstStyle>
          <a:p>
            <a:pPr lvl="0"/>
            <a:r>
              <a:rPr lang="zh-CN" altLang="en-US" dirty="0"/>
              <a:t>单击此处编辑母版文本样式</a:t>
            </a:r>
          </a:p>
          <a:p>
            <a:pPr lvl="1"/>
            <a:r>
              <a:rPr lang="zh-CN" altLang="en-US" dirty="0"/>
              <a:t>第二级</a:t>
            </a:r>
          </a:p>
          <a:p>
            <a:pPr lvl="2"/>
            <a:r>
              <a:rPr lang="zh-CN" altLang="en-US" dirty="0"/>
              <a:t>第三级</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475657" y="3007490"/>
            <a:ext cx="6353992" cy="558324"/>
          </a:xfrm>
          <a:prstGeom prst="rect">
            <a:avLst/>
          </a:prstGeom>
        </p:spPr>
        <p:txBody>
          <a:bodyPr/>
          <a:lstStyle>
            <a:lvl1pPr algn="l">
              <a:defRPr>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 Id="rId4" Type="http://schemas.openxmlformats.org/officeDocument/2006/relationships/image" Target="../media/image2.jpeg"/></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3.xml"/><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3.jpe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减号 6"/>
          <p:cNvSpPr/>
          <p:nvPr userDrawn="1"/>
        </p:nvSpPr>
        <p:spPr bwMode="auto">
          <a:xfrm>
            <a:off x="-1666874" y="6248404"/>
            <a:ext cx="12468225" cy="104775"/>
          </a:xfrm>
          <a:prstGeom prst="mathMinus">
            <a:avLst/>
          </a:prstGeom>
          <a:solidFill>
            <a:srgbClr val="660066"/>
          </a:solidFill>
          <a:ln w="9525" cap="flat" cmpd="sng" algn="ctr">
            <a:noFill/>
            <a:prstDash val="solid"/>
            <a:round/>
            <a:headEnd type="none" w="med" len="med"/>
            <a:tailEnd type="none" w="med" len="med"/>
          </a:ln>
          <a:effectLst/>
        </p:spPr>
        <p:txBody>
          <a:bodyPr wrap="none" anchor="ctr"/>
          <a:lstStyle/>
          <a:p>
            <a:pPr algn="ctr" eaLnBrk="1" hangingPunct="1">
              <a:defRPr/>
            </a:pPr>
            <a:endParaRPr lang="zh-CN" altLang="en-US">
              <a:latin typeface="Times New Roman" panose="02020603050405020304" charset="0"/>
              <a:ea typeface="宋体" panose="02010600030101010101" pitchFamily="2" charset="-122"/>
            </a:endParaRPr>
          </a:p>
        </p:txBody>
      </p:sp>
      <p:sp>
        <p:nvSpPr>
          <p:cNvPr id="1027" name="副标题 2"/>
          <p:cNvSpPr txBox="1"/>
          <p:nvPr userDrawn="1"/>
        </p:nvSpPr>
        <p:spPr bwMode="auto">
          <a:xfrm>
            <a:off x="819152" y="4005267"/>
            <a:ext cx="7477125" cy="1779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47675" indent="-447675">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ctr" eaLnBrk="1" hangingPunct="1">
              <a:buFont typeface="Wingdings" panose="05000000000000000000" pitchFamily="2" charset="2"/>
              <a:buChar char="n"/>
              <a:defRPr/>
            </a:pPr>
            <a:endParaRPr lang="zh-CN" altLang="en-US">
              <a:ea typeface="宋体" panose="02010600030101010101" pitchFamily="2" charset="-122"/>
            </a:endParaRPr>
          </a:p>
        </p:txBody>
      </p:sp>
      <p:pic>
        <p:nvPicPr>
          <p:cNvPr id="1030" name="图片 13"/>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877050" y="41275"/>
            <a:ext cx="2266950" cy="111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Rectangle 7"/>
          <p:cNvSpPr txBox="1">
            <a:spLocks noChangeArrowheads="1"/>
          </p:cNvSpPr>
          <p:nvPr userDrawn="1"/>
        </p:nvSpPr>
        <p:spPr>
          <a:xfrm>
            <a:off x="176213" y="6403979"/>
            <a:ext cx="1430337" cy="358775"/>
          </a:xfrm>
          <a:prstGeom prst="rect">
            <a:avLst/>
          </a:prstGeom>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defRPr/>
            </a:pPr>
            <a:fld id="{C2D507AA-4797-4781-9CFA-9DD418F88F21}" type="datetime1">
              <a:rPr lang="zh-CN" altLang="en-US" sz="1600" smtClean="0">
                <a:ea typeface="宋体" panose="02010600030101010101" pitchFamily="2" charset="-122"/>
              </a:rPr>
              <a:t>2024/2/25</a:t>
            </a:fld>
            <a:endParaRPr lang="zh-CN" altLang="en-US" sz="1600">
              <a:ea typeface="宋体" panose="02010600030101010101" pitchFamily="2" charset="-122"/>
            </a:endParaRPr>
          </a:p>
        </p:txBody>
      </p:sp>
      <p:sp>
        <p:nvSpPr>
          <p:cNvPr id="18" name="Rectangle 5"/>
          <p:cNvSpPr txBox="1">
            <a:spLocks noChangeArrowheads="1"/>
          </p:cNvSpPr>
          <p:nvPr userDrawn="1"/>
        </p:nvSpPr>
        <p:spPr bwMode="auto">
          <a:xfrm>
            <a:off x="8054975" y="6413500"/>
            <a:ext cx="933450" cy="312738"/>
          </a:xfrm>
          <a:prstGeom prst="rect">
            <a:avLst/>
          </a:prstGeom>
          <a:ln>
            <a:miter lim="800000"/>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r" eaLnBrk="1" hangingPunct="1">
              <a:defRPr/>
            </a:pPr>
            <a:fld id="{A435C209-B112-47CB-979E-34813783DF4E}" type="slidenum">
              <a:rPr kumimoji="1" lang="zh-CN" altLang="en-US" sz="1600" smtClean="0">
                <a:ea typeface="宋体" panose="02010600030101010101" pitchFamily="2" charset="-122"/>
              </a:rPr>
              <a:t>‹#›</a:t>
            </a:fld>
            <a:endParaRPr kumimoji="1" lang="zh-CN" altLang="en-US" sz="1600">
              <a:ea typeface="宋体" panose="02010600030101010101" pitchFamily="2" charset="-122"/>
            </a:endParaRPr>
          </a:p>
        </p:txBody>
      </p:sp>
      <p:pic>
        <p:nvPicPr>
          <p:cNvPr id="1033" name="图片 18"/>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230188" y="225429"/>
            <a:ext cx="2686050" cy="84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减号 19"/>
          <p:cNvSpPr/>
          <p:nvPr userDrawn="1"/>
        </p:nvSpPr>
        <p:spPr bwMode="auto">
          <a:xfrm>
            <a:off x="-1666874" y="1225554"/>
            <a:ext cx="12468225" cy="104775"/>
          </a:xfrm>
          <a:prstGeom prst="mathMinus">
            <a:avLst/>
          </a:prstGeom>
          <a:solidFill>
            <a:srgbClr val="660066"/>
          </a:solidFill>
          <a:ln w="9525" cap="flat" cmpd="sng" algn="ctr">
            <a:noFill/>
            <a:prstDash val="solid"/>
            <a:round/>
            <a:headEnd type="none" w="med" len="med"/>
            <a:tailEnd type="none" w="med" len="med"/>
          </a:ln>
          <a:effec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endParaRPr lang="zh-CN" altLang="en-US" sz="1800">
              <a:latin typeface="Times New Roman" panose="02020603050405020304" charset="0"/>
              <a:ea typeface="宋体" panose="02010600030101010101" pitchFamily="2" charset="-122"/>
            </a:endParaRPr>
          </a:p>
        </p:txBody>
      </p:sp>
    </p:spTree>
  </p:cSld>
  <p:clrMap bg1="lt1" tx1="dk1" bg2="lt2" tx2="dk2" accent1="accent1" accent2="accent2" accent3="accent3" accent4="accent4" accent5="accent5" accent6="accent6" hlink="hlink" folHlink="folHlink"/>
  <p:sldLayoutIdLst>
    <p:sldLayoutId id="2147483649" r:id="rId1"/>
  </p:sldLayoutIdLst>
  <p:hf hdr="0" ftr="0"/>
  <p:txStyles>
    <p:titleStyle>
      <a:lvl1pPr algn="ctr" rtl="0" eaLnBrk="0" fontAlgn="base" hangingPunct="0">
        <a:spcBef>
          <a:spcPct val="0"/>
        </a:spcBef>
        <a:spcAft>
          <a:spcPct val="0"/>
        </a:spcAft>
        <a:defRPr sz="3200">
          <a:solidFill>
            <a:schemeClr val="tx1"/>
          </a:solidFill>
          <a:latin typeface="Arial" panose="020B0604020202020204" pitchFamily="34" charset="0"/>
          <a:ea typeface="+mj-ea"/>
          <a:cs typeface="+mj-cs"/>
        </a:defRPr>
      </a:lvl1pPr>
      <a:lvl2pPr algn="ctr" rtl="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5pPr>
      <a:lvl6pPr marL="457189" algn="ctr" rtl="0" eaLnBrk="1" fontAlgn="base" hangingPunct="1">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914377" algn="ctr" rtl="0" eaLnBrk="1" fontAlgn="base" hangingPunct="1">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1371566" algn="ctr" rtl="0" eaLnBrk="1" fontAlgn="base" hangingPunct="1">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1828754" algn="ctr" rtl="0" eaLnBrk="1" fontAlgn="base" hangingPunct="1">
        <a:spcBef>
          <a:spcPct val="0"/>
        </a:spcBef>
        <a:spcAft>
          <a:spcPct val="0"/>
        </a:spcAft>
        <a:defRPr sz="3200">
          <a:solidFill>
            <a:schemeClr val="tx1"/>
          </a:solidFill>
          <a:latin typeface="Arial" panose="020B0604020202020204" pitchFamily="34" charset="0"/>
          <a:ea typeface="宋体" panose="02010600030101010101" pitchFamily="2" charset="-122"/>
        </a:defRPr>
      </a:lvl9pPr>
    </p:titleStyle>
    <p:bodyStyle>
      <a:lvl1pPr marL="447663" indent="-447663" algn="l" rtl="0" eaLnBrk="0" fontAlgn="base" hangingPunct="0">
        <a:spcBef>
          <a:spcPct val="20000"/>
        </a:spcBef>
        <a:spcAft>
          <a:spcPct val="0"/>
        </a:spcAft>
        <a:buClr>
          <a:schemeClr val="accent1"/>
        </a:buClr>
        <a:buSzPct val="70000"/>
        <a:buFont typeface="Wingdings" panose="05000000000000000000" pitchFamily="2" charset="2"/>
        <a:buChar char="n"/>
        <a:defRPr sz="2800">
          <a:solidFill>
            <a:schemeClr val="tx1"/>
          </a:solidFill>
          <a:latin typeface="Arial" panose="020B0604020202020204" pitchFamily="34" charset="0"/>
          <a:ea typeface="+mn-ea"/>
          <a:cs typeface="+mn-cs"/>
        </a:defRPr>
      </a:lvl1pPr>
      <a:lvl2pPr marL="888978" indent="-440044" algn="l" rtl="0" eaLnBrk="0" fontAlgn="base" hangingPunct="0">
        <a:spcBef>
          <a:spcPct val="20000"/>
        </a:spcBef>
        <a:spcAft>
          <a:spcPct val="0"/>
        </a:spcAft>
        <a:buClr>
          <a:schemeClr val="hlink"/>
        </a:buClr>
        <a:buSzPct val="65000"/>
        <a:buFont typeface="Wingdings" panose="05000000000000000000" pitchFamily="2" charset="2"/>
        <a:buChar char="¡"/>
        <a:defRPr sz="2400">
          <a:solidFill>
            <a:schemeClr val="tx1"/>
          </a:solidFill>
          <a:latin typeface="Arial" panose="020B0604020202020204" pitchFamily="34" charset="0"/>
          <a:ea typeface="+mn-ea"/>
        </a:defRPr>
      </a:lvl2pPr>
      <a:lvl3pPr marL="1294098" indent="-403215" algn="l" rtl="0" eaLnBrk="0" fontAlgn="base" hangingPunct="0">
        <a:spcBef>
          <a:spcPct val="20000"/>
        </a:spcBef>
        <a:spcAft>
          <a:spcPct val="0"/>
        </a:spcAft>
        <a:buClr>
          <a:schemeClr val="accent1"/>
        </a:buClr>
        <a:buSzPct val="70000"/>
        <a:buFont typeface="Wingdings" panose="05000000000000000000" pitchFamily="2" charset="2"/>
        <a:buChar char="n"/>
        <a:defRPr sz="2000">
          <a:solidFill>
            <a:schemeClr val="tx1"/>
          </a:solidFill>
          <a:latin typeface="Arial" panose="020B0604020202020204" pitchFamily="34" charset="0"/>
          <a:ea typeface="+mn-ea"/>
        </a:defRPr>
      </a:lvl3pPr>
      <a:lvl4pPr marL="1681438" indent="-38607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1"/>
          </a:solidFill>
          <a:latin typeface="Arial" panose="020B0604020202020204" pitchFamily="34" charset="0"/>
          <a:ea typeface="+mn-ea"/>
        </a:defRPr>
      </a:lvl4pPr>
      <a:lvl5pPr marL="2070048" indent="-387341" algn="l" rtl="0" eaLnBrk="0" fontAlgn="base" hangingPunct="0">
        <a:spcBef>
          <a:spcPct val="20000"/>
        </a:spcBef>
        <a:spcAft>
          <a:spcPct val="0"/>
        </a:spcAft>
        <a:buClr>
          <a:schemeClr val="accent1"/>
        </a:buClr>
        <a:buSzPct val="70000"/>
        <a:buFont typeface="Wingdings" panose="05000000000000000000" pitchFamily="2" charset="2"/>
        <a:buChar char="n"/>
        <a:defRPr sz="1600">
          <a:solidFill>
            <a:schemeClr val="tx1"/>
          </a:solidFill>
          <a:latin typeface="Arial" panose="020B0604020202020204" pitchFamily="34" charset="0"/>
          <a:ea typeface="+mn-ea"/>
        </a:defRPr>
      </a:lvl5pPr>
      <a:lvl6pPr marL="2527237" indent="-387341" algn="l" rtl="0" eaLnBrk="1" fontAlgn="base" hangingPunct="1">
        <a:spcBef>
          <a:spcPct val="20000"/>
        </a:spcBef>
        <a:spcAft>
          <a:spcPct val="0"/>
        </a:spcAft>
        <a:buClr>
          <a:schemeClr val="accent1"/>
        </a:buClr>
        <a:buSzPct val="70000"/>
        <a:buFont typeface="Wingdings" panose="05000000000000000000" pitchFamily="2" charset="2"/>
        <a:buChar char="n"/>
        <a:defRPr sz="1600">
          <a:solidFill>
            <a:schemeClr val="tx1"/>
          </a:solidFill>
          <a:latin typeface="+mn-lt"/>
          <a:ea typeface="+mn-ea"/>
        </a:defRPr>
      </a:lvl6pPr>
      <a:lvl7pPr marL="2984425" indent="-387341" algn="l" rtl="0" eaLnBrk="1" fontAlgn="base" hangingPunct="1">
        <a:spcBef>
          <a:spcPct val="20000"/>
        </a:spcBef>
        <a:spcAft>
          <a:spcPct val="0"/>
        </a:spcAft>
        <a:buClr>
          <a:schemeClr val="accent1"/>
        </a:buClr>
        <a:buSzPct val="70000"/>
        <a:buFont typeface="Wingdings" panose="05000000000000000000" pitchFamily="2" charset="2"/>
        <a:buChar char="n"/>
        <a:defRPr sz="1600">
          <a:solidFill>
            <a:schemeClr val="tx1"/>
          </a:solidFill>
          <a:latin typeface="+mn-lt"/>
          <a:ea typeface="+mn-ea"/>
        </a:defRPr>
      </a:lvl7pPr>
      <a:lvl8pPr marL="3441614" indent="-387341" algn="l" rtl="0" eaLnBrk="1" fontAlgn="base" hangingPunct="1">
        <a:spcBef>
          <a:spcPct val="20000"/>
        </a:spcBef>
        <a:spcAft>
          <a:spcPct val="0"/>
        </a:spcAft>
        <a:buClr>
          <a:schemeClr val="accent1"/>
        </a:buClr>
        <a:buSzPct val="70000"/>
        <a:buFont typeface="Wingdings" panose="05000000000000000000" pitchFamily="2" charset="2"/>
        <a:buChar char="n"/>
        <a:defRPr sz="1600">
          <a:solidFill>
            <a:schemeClr val="tx1"/>
          </a:solidFill>
          <a:latin typeface="+mn-lt"/>
          <a:ea typeface="+mn-ea"/>
        </a:defRPr>
      </a:lvl8pPr>
      <a:lvl9pPr marL="3898803" indent="-387341" algn="l" rtl="0" eaLnBrk="1" fontAlgn="base" hangingPunct="1">
        <a:spcBef>
          <a:spcPct val="20000"/>
        </a:spcBef>
        <a:spcAft>
          <a:spcPct val="0"/>
        </a:spcAft>
        <a:buClr>
          <a:schemeClr val="accent1"/>
        </a:buClr>
        <a:buSzPct val="70000"/>
        <a:buFont typeface="Wingdings" panose="05000000000000000000" pitchFamily="2" charset="2"/>
        <a:buChar char="n"/>
        <a:defRPr sz="1600">
          <a:solidFill>
            <a:schemeClr val="tx1"/>
          </a:solidFill>
          <a:latin typeface="+mn-lt"/>
          <a:ea typeface="+mn-ea"/>
        </a:defRPr>
      </a:lvl9pPr>
    </p:bodyStyle>
    <p:other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减号 6"/>
          <p:cNvSpPr/>
          <p:nvPr userDrawn="1"/>
        </p:nvSpPr>
        <p:spPr bwMode="auto">
          <a:xfrm>
            <a:off x="-1666874" y="6248402"/>
            <a:ext cx="12468225" cy="104775"/>
          </a:xfrm>
          <a:prstGeom prst="mathMinus">
            <a:avLst/>
          </a:prstGeom>
          <a:solidFill>
            <a:srgbClr val="660066"/>
          </a:solidFill>
          <a:ln w="9525" cap="flat" cmpd="sng" algn="ctr">
            <a:noFill/>
            <a:prstDash val="solid"/>
            <a:round/>
            <a:headEnd type="none" w="med" len="med"/>
            <a:tailEnd type="none" w="med" len="med"/>
          </a:ln>
          <a:effectLst/>
        </p:spPr>
        <p:txBody>
          <a:bodyPr wrap="none" anchor="ctr"/>
          <a:lstStyle/>
          <a:p>
            <a:pPr algn="ctr" eaLnBrk="1" hangingPunct="1">
              <a:defRPr/>
            </a:pPr>
            <a:endParaRPr lang="zh-CN" altLang="en-US">
              <a:latin typeface="Times New Roman" panose="02020603050405020304" charset="0"/>
              <a:ea typeface="宋体" panose="02010600030101010101" pitchFamily="2" charset="-122"/>
            </a:endParaRPr>
          </a:p>
        </p:txBody>
      </p:sp>
      <p:sp>
        <p:nvSpPr>
          <p:cNvPr id="9" name="减号 8"/>
          <p:cNvSpPr/>
          <p:nvPr userDrawn="1"/>
        </p:nvSpPr>
        <p:spPr bwMode="auto">
          <a:xfrm>
            <a:off x="-1666874" y="860427"/>
            <a:ext cx="12468225" cy="106363"/>
          </a:xfrm>
          <a:prstGeom prst="mathMinus">
            <a:avLst/>
          </a:prstGeom>
          <a:solidFill>
            <a:srgbClr val="660066"/>
          </a:solidFill>
          <a:ln w="9525" cap="flat" cmpd="sng" algn="ctr">
            <a:noFill/>
            <a:prstDash val="solid"/>
            <a:round/>
            <a:headEnd type="none" w="med" len="med"/>
            <a:tailEnd type="none" w="med" len="med"/>
          </a:ln>
          <a:effectLst/>
        </p:spPr>
        <p:txBody>
          <a:bodyPr wrap="none" anchor="ctr"/>
          <a:lstStyle/>
          <a:p>
            <a:pPr algn="ctr" eaLnBrk="1" hangingPunct="1">
              <a:defRPr/>
            </a:pPr>
            <a:endParaRPr lang="zh-CN" altLang="en-US">
              <a:latin typeface="Times New Roman" panose="02020603050405020304" charset="0"/>
              <a:ea typeface="宋体" panose="02010600030101010101" pitchFamily="2" charset="-122"/>
            </a:endParaRPr>
          </a:p>
        </p:txBody>
      </p:sp>
      <p:pic>
        <p:nvPicPr>
          <p:cNvPr id="2052" name="图片 9"/>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261939" y="214315"/>
            <a:ext cx="412750"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3" name="图片 10"/>
          <p:cNvPicPr>
            <a:picLocks noChangeAspect="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7451726" y="-3175"/>
            <a:ext cx="1692275" cy="833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Rectangle 7"/>
          <p:cNvSpPr txBox="1">
            <a:spLocks noChangeArrowheads="1"/>
          </p:cNvSpPr>
          <p:nvPr userDrawn="1"/>
        </p:nvSpPr>
        <p:spPr>
          <a:xfrm>
            <a:off x="180975" y="6402390"/>
            <a:ext cx="1430338" cy="358775"/>
          </a:xfrm>
          <a:prstGeom prst="rect">
            <a:avLst/>
          </a:prstGeom>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defRPr/>
            </a:pPr>
            <a:fld id="{54766960-0990-4982-8D84-50E9A37CB061}" type="datetime1">
              <a:rPr lang="zh-CN" altLang="en-US" sz="1600" smtClean="0">
                <a:ea typeface="宋体" panose="02010600030101010101" pitchFamily="2" charset="-122"/>
              </a:rPr>
              <a:t>2024/2/25</a:t>
            </a:fld>
            <a:endParaRPr lang="zh-CN" altLang="en-US" sz="1600">
              <a:ea typeface="宋体" panose="02010600030101010101" pitchFamily="2" charset="-122"/>
            </a:endParaRPr>
          </a:p>
        </p:txBody>
      </p:sp>
      <p:sp>
        <p:nvSpPr>
          <p:cNvPr id="19" name="Rectangle 5"/>
          <p:cNvSpPr txBox="1">
            <a:spLocks noChangeArrowheads="1"/>
          </p:cNvSpPr>
          <p:nvPr userDrawn="1"/>
        </p:nvSpPr>
        <p:spPr bwMode="auto">
          <a:xfrm>
            <a:off x="8054975" y="6410327"/>
            <a:ext cx="933450" cy="314325"/>
          </a:xfrm>
          <a:prstGeom prst="rect">
            <a:avLst/>
          </a:prstGeom>
          <a:ln>
            <a:miter lim="800000"/>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r" eaLnBrk="1" hangingPunct="1">
              <a:defRPr/>
            </a:pPr>
            <a:fld id="{EE6A544D-E5E1-41ED-91DC-0BDD4364A5B8}" type="slidenum">
              <a:rPr lang="zh-CN" altLang="en-US" sz="1600" smtClean="0">
                <a:ea typeface="宋体" panose="02010600030101010101" pitchFamily="2" charset="-122"/>
              </a:rPr>
              <a:t>‹#›</a:t>
            </a:fld>
            <a:endParaRPr lang="zh-CN" altLang="en-US" sz="1600">
              <a:ea typeface="宋体" panose="02010600030101010101" pitchFamily="2" charset="-122"/>
            </a:endParaRPr>
          </a:p>
        </p:txBody>
      </p:sp>
    </p:spTree>
  </p:cSld>
  <p:clrMap bg1="lt1" tx1="dk1" bg2="lt2" tx2="dk2" accent1="accent1" accent2="accent2" accent3="accent3" accent4="accent4" accent5="accent5" accent6="accent6" hlink="hlink" folHlink="folHlink"/>
  <p:sldLayoutIdLst>
    <p:sldLayoutId id="2147483651" r:id="rId1"/>
    <p:sldLayoutId id="2147483652" r:id="rId2"/>
  </p:sldLayoutIdLst>
  <p:hf hdr="0" ftr="0"/>
  <p:txStyles>
    <p:titleStyle>
      <a:lvl1pPr algn="ctr" rtl="0" eaLnBrk="0" fontAlgn="base" hangingPunct="0">
        <a:spcBef>
          <a:spcPct val="0"/>
        </a:spcBef>
        <a:spcAft>
          <a:spcPct val="0"/>
        </a:spcAft>
        <a:defRPr sz="3200">
          <a:solidFill>
            <a:schemeClr val="tx1"/>
          </a:solidFill>
          <a:latin typeface="Arial" panose="020B0604020202020204" pitchFamily="34" charset="0"/>
          <a:ea typeface="+mj-ea"/>
          <a:cs typeface="+mj-cs"/>
        </a:defRPr>
      </a:lvl1pPr>
      <a:lvl2pPr algn="ctr" rtl="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5pPr>
      <a:lvl6pPr marL="457200" algn="ctr" rtl="0" eaLnBrk="1" fontAlgn="base" hangingPunct="1">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914400" algn="ctr" rtl="0" eaLnBrk="1" fontAlgn="base" hangingPunct="1">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1371600" algn="ctr" rtl="0" eaLnBrk="1" fontAlgn="base" hangingPunct="1">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1828800" algn="ctr" rtl="0" eaLnBrk="1" fontAlgn="base" hangingPunct="1">
        <a:spcBef>
          <a:spcPct val="0"/>
        </a:spcBef>
        <a:spcAft>
          <a:spcPct val="0"/>
        </a:spcAft>
        <a:defRPr sz="3200">
          <a:solidFill>
            <a:schemeClr val="tx1"/>
          </a:solidFill>
          <a:latin typeface="Arial" panose="020B0604020202020204" pitchFamily="34" charset="0"/>
          <a:ea typeface="宋体" panose="02010600030101010101" pitchFamily="2" charset="-122"/>
        </a:defRPr>
      </a:lvl9pPr>
    </p:titleStyle>
    <p:bodyStyle>
      <a:lvl1pPr marL="447675" indent="-447675" algn="l" rtl="0" eaLnBrk="0" fontAlgn="base" hangingPunct="0">
        <a:spcBef>
          <a:spcPct val="20000"/>
        </a:spcBef>
        <a:spcAft>
          <a:spcPct val="0"/>
        </a:spcAft>
        <a:buClr>
          <a:srgbClr val="660066"/>
        </a:buClr>
        <a:buSzPct val="70000"/>
        <a:buFont typeface="Wingdings" panose="05000000000000000000" pitchFamily="2" charset="2"/>
        <a:buChar char="n"/>
        <a:defRPr sz="2800">
          <a:solidFill>
            <a:schemeClr val="tx1"/>
          </a:solidFill>
          <a:latin typeface="Arial" panose="020B0604020202020204" pitchFamily="34" charset="0"/>
          <a:ea typeface="+mn-ea"/>
          <a:cs typeface="+mn-cs"/>
        </a:defRPr>
      </a:lvl1pPr>
      <a:lvl2pPr marL="889000" indent="-440055" algn="l" rtl="0" eaLnBrk="0" fontAlgn="base" hangingPunct="0">
        <a:spcBef>
          <a:spcPct val="20000"/>
        </a:spcBef>
        <a:spcAft>
          <a:spcPct val="0"/>
        </a:spcAft>
        <a:buClr>
          <a:srgbClr val="660066"/>
        </a:buClr>
        <a:buSzPct val="65000"/>
        <a:buFont typeface="Wingdings" panose="05000000000000000000" pitchFamily="2" charset="2"/>
        <a:buChar char="¡"/>
        <a:defRPr sz="2400">
          <a:solidFill>
            <a:schemeClr val="tx1"/>
          </a:solidFill>
          <a:latin typeface="Arial" panose="020B0604020202020204" pitchFamily="34" charset="0"/>
          <a:ea typeface="+mn-ea"/>
        </a:defRPr>
      </a:lvl2pPr>
      <a:lvl3pPr marL="1294130" indent="-403225" algn="l" rtl="0" eaLnBrk="0" fontAlgn="base" hangingPunct="0">
        <a:spcBef>
          <a:spcPct val="20000"/>
        </a:spcBef>
        <a:spcAft>
          <a:spcPct val="0"/>
        </a:spcAft>
        <a:buClr>
          <a:srgbClr val="660066"/>
        </a:buClr>
        <a:buSzPct val="70000"/>
        <a:buFont typeface="Wingdings" panose="05000000000000000000" pitchFamily="2" charset="2"/>
        <a:buChar char="ü"/>
        <a:defRPr sz="2000">
          <a:solidFill>
            <a:schemeClr val="tx1"/>
          </a:solidFill>
          <a:latin typeface="Arial" panose="020B0604020202020204" pitchFamily="34" charset="0"/>
          <a:ea typeface="+mn-ea"/>
        </a:defRPr>
      </a:lvl3pPr>
      <a:lvl4pPr marL="1681480" indent="-38608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1"/>
          </a:solidFill>
          <a:latin typeface="Arial" panose="020B0604020202020204" pitchFamily="34" charset="0"/>
          <a:ea typeface="+mn-ea"/>
        </a:defRPr>
      </a:lvl4pPr>
      <a:lvl5pPr marL="2070100" indent="-387350" algn="l" rtl="0" eaLnBrk="0" fontAlgn="base" hangingPunct="0">
        <a:spcBef>
          <a:spcPct val="20000"/>
        </a:spcBef>
        <a:spcAft>
          <a:spcPct val="0"/>
        </a:spcAft>
        <a:buClr>
          <a:schemeClr val="accent1"/>
        </a:buClr>
        <a:buSzPct val="70000"/>
        <a:buFont typeface="Wingdings" panose="05000000000000000000" pitchFamily="2" charset="2"/>
        <a:buChar char="n"/>
        <a:defRPr sz="1600">
          <a:solidFill>
            <a:schemeClr val="tx1"/>
          </a:solidFill>
          <a:latin typeface="Arial" panose="020B0604020202020204" pitchFamily="34" charset="0"/>
          <a:ea typeface="+mn-ea"/>
        </a:defRPr>
      </a:lvl5pPr>
      <a:lvl6pPr marL="2527300" indent="-387350" algn="l" rtl="0" eaLnBrk="1" fontAlgn="base" hangingPunct="1">
        <a:spcBef>
          <a:spcPct val="20000"/>
        </a:spcBef>
        <a:spcAft>
          <a:spcPct val="0"/>
        </a:spcAft>
        <a:buClr>
          <a:schemeClr val="accent1"/>
        </a:buClr>
        <a:buSzPct val="70000"/>
        <a:buFont typeface="Wingdings" panose="05000000000000000000" pitchFamily="2" charset="2"/>
        <a:buChar char="n"/>
        <a:defRPr sz="1600">
          <a:solidFill>
            <a:schemeClr val="tx1"/>
          </a:solidFill>
          <a:latin typeface="+mn-lt"/>
          <a:ea typeface="+mn-ea"/>
        </a:defRPr>
      </a:lvl6pPr>
      <a:lvl7pPr marL="2984500" indent="-387350" algn="l" rtl="0" eaLnBrk="1" fontAlgn="base" hangingPunct="1">
        <a:spcBef>
          <a:spcPct val="20000"/>
        </a:spcBef>
        <a:spcAft>
          <a:spcPct val="0"/>
        </a:spcAft>
        <a:buClr>
          <a:schemeClr val="accent1"/>
        </a:buClr>
        <a:buSzPct val="70000"/>
        <a:buFont typeface="Wingdings" panose="05000000000000000000" pitchFamily="2" charset="2"/>
        <a:buChar char="n"/>
        <a:defRPr sz="1600">
          <a:solidFill>
            <a:schemeClr val="tx1"/>
          </a:solidFill>
          <a:latin typeface="+mn-lt"/>
          <a:ea typeface="+mn-ea"/>
        </a:defRPr>
      </a:lvl7pPr>
      <a:lvl8pPr marL="3441700" indent="-387350" algn="l" rtl="0" eaLnBrk="1" fontAlgn="base" hangingPunct="1">
        <a:spcBef>
          <a:spcPct val="20000"/>
        </a:spcBef>
        <a:spcAft>
          <a:spcPct val="0"/>
        </a:spcAft>
        <a:buClr>
          <a:schemeClr val="accent1"/>
        </a:buClr>
        <a:buSzPct val="70000"/>
        <a:buFont typeface="Wingdings" panose="05000000000000000000" pitchFamily="2" charset="2"/>
        <a:buChar char="n"/>
        <a:defRPr sz="1600">
          <a:solidFill>
            <a:schemeClr val="tx1"/>
          </a:solidFill>
          <a:latin typeface="+mn-lt"/>
          <a:ea typeface="+mn-ea"/>
        </a:defRPr>
      </a:lvl8pPr>
      <a:lvl9pPr marL="3898900" indent="-387350" algn="l" rtl="0" eaLnBrk="1" fontAlgn="base" hangingPunct="1">
        <a:spcBef>
          <a:spcPct val="20000"/>
        </a:spcBef>
        <a:spcAft>
          <a:spcPct val="0"/>
        </a:spcAft>
        <a:buClr>
          <a:schemeClr val="accent1"/>
        </a:buClr>
        <a:buSzPct val="70000"/>
        <a:buFont typeface="Wingdings" panose="05000000000000000000" pitchFamily="2" charset="2"/>
        <a:buChar char="n"/>
        <a:defRPr sz="16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8" Type="http://schemas.openxmlformats.org/officeDocument/2006/relationships/image" Target="../media/image12.emf"/><Relationship Id="rId3" Type="http://schemas.openxmlformats.org/officeDocument/2006/relationships/image" Target="../media/image7.emf"/><Relationship Id="rId7" Type="http://schemas.openxmlformats.org/officeDocument/2006/relationships/image" Target="../media/image11.emf"/><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10.emf"/><Relationship Id="rId11" Type="http://schemas.openxmlformats.org/officeDocument/2006/relationships/image" Target="../media/image15.emf"/><Relationship Id="rId5" Type="http://schemas.openxmlformats.org/officeDocument/2006/relationships/image" Target="../media/image9.emf"/><Relationship Id="rId10" Type="http://schemas.openxmlformats.org/officeDocument/2006/relationships/image" Target="../media/image14.emf"/><Relationship Id="rId4" Type="http://schemas.openxmlformats.org/officeDocument/2006/relationships/image" Target="../media/image8.emf"/><Relationship Id="rId9" Type="http://schemas.openxmlformats.org/officeDocument/2006/relationships/image" Target="../media/image13.emf"/></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3.xml"/><Relationship Id="rId1" Type="http://schemas.openxmlformats.org/officeDocument/2006/relationships/tags" Target="../tags/tag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Hrule">
            <a:extLst>
              <a:ext uri="{FF2B5EF4-FFF2-40B4-BE49-F238E27FC236}">
                <a16:creationId xmlns:a16="http://schemas.microsoft.com/office/drawing/2014/main" id="{7E0A9052-B783-4DAC-AD3A-71D5B7D836D8}"/>
              </a:ext>
            </a:extLst>
          </p:cNvPr>
          <p:cNvCxnSpPr>
            <a:cxnSpLocks/>
          </p:cNvCxnSpPr>
          <p:nvPr/>
        </p:nvCxnSpPr>
        <p:spPr>
          <a:xfrm>
            <a:off x="93131" y="3211884"/>
            <a:ext cx="8961120" cy="0"/>
          </a:xfrm>
          <a:prstGeom prst="line">
            <a:avLst/>
          </a:prstGeom>
        </p:spPr>
        <p:style>
          <a:lnRef idx="1">
            <a:schemeClr val="dk1"/>
          </a:lnRef>
          <a:fillRef idx="0">
            <a:schemeClr val="dk1"/>
          </a:fillRef>
          <a:effectRef idx="0">
            <a:schemeClr val="dk1"/>
          </a:effectRef>
          <a:fontRef idx="minor">
            <a:schemeClr val="tx1"/>
          </a:fontRef>
        </p:style>
      </p:cxnSp>
      <p:sp>
        <p:nvSpPr>
          <p:cNvPr id="9" name="标题 2"/>
          <p:cNvSpPr txBox="1">
            <a:spLocks/>
          </p:cNvSpPr>
          <p:nvPr/>
        </p:nvSpPr>
        <p:spPr>
          <a:xfrm>
            <a:off x="1553870" y="3429000"/>
            <a:ext cx="6843192" cy="425402"/>
          </a:xfrm>
          <a:prstGeom prst="rect">
            <a:avLst/>
          </a:prstGeom>
        </p:spPr>
        <p:txBody>
          <a:bodyPr/>
          <a:lstStyle>
            <a:lvl1pPr algn="ctr" rtl="0" eaLnBrk="0" fontAlgn="base" hangingPunct="0">
              <a:spcBef>
                <a:spcPct val="0"/>
              </a:spcBef>
              <a:spcAft>
                <a:spcPct val="0"/>
              </a:spcAft>
              <a:defRPr sz="3200">
                <a:solidFill>
                  <a:schemeClr val="tx1"/>
                </a:solidFill>
                <a:latin typeface="Arial" panose="020B0604020202020204" pitchFamily="34" charset="0"/>
                <a:ea typeface="+mj-ea"/>
                <a:cs typeface="+mj-cs"/>
              </a:defRPr>
            </a:lvl1pPr>
            <a:lvl2pPr algn="ctr" rtl="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5pPr>
            <a:lvl6pPr marL="457200" algn="ctr" rtl="0" eaLnBrk="1" fontAlgn="base" hangingPunct="1">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914400" algn="ctr" rtl="0" eaLnBrk="1" fontAlgn="base" hangingPunct="1">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1371600" algn="ctr" rtl="0" eaLnBrk="1" fontAlgn="base" hangingPunct="1">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1828800" algn="ctr" rtl="0" eaLnBrk="1" fontAlgn="base" hangingPunct="1">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r>
              <a:rPr lang="zh-CN" altLang="en-US" sz="2400" kern="0" dirty="0">
                <a:latin typeface="黑体" panose="02010609060101010101" pitchFamily="49" charset="-122"/>
                <a:ea typeface="黑体" panose="02010609060101010101" pitchFamily="49" charset="-122"/>
              </a:rPr>
              <a:t>复杂环境下的深度学习模型融合与测试技术研究</a:t>
            </a:r>
            <a:endParaRPr lang="zh-CN" altLang="en-US" kern="0" dirty="0">
              <a:latin typeface="+mj-ea"/>
            </a:endParaRPr>
          </a:p>
        </p:txBody>
      </p:sp>
      <p:sp>
        <p:nvSpPr>
          <p:cNvPr id="5" name="文本框 4"/>
          <p:cNvSpPr txBox="1"/>
          <p:nvPr/>
        </p:nvSpPr>
        <p:spPr>
          <a:xfrm>
            <a:off x="7678537" y="5661248"/>
            <a:ext cx="1437050" cy="400110"/>
          </a:xfrm>
          <a:prstGeom prst="rect">
            <a:avLst/>
          </a:prstGeom>
          <a:noFill/>
        </p:spPr>
        <p:txBody>
          <a:bodyPr wrap="square" rtlCol="0" anchor="t">
            <a:spAutoFit/>
          </a:bodyPr>
          <a:lstStyle/>
          <a:p>
            <a:pPr algn="r"/>
            <a:r>
              <a:rPr lang="zh-CN" altLang="en-US" sz="2000" dirty="0">
                <a:latin typeface="黑体" panose="02010609060101010101" pitchFamily="49" charset="-122"/>
                <a:ea typeface="黑体" panose="02010609060101010101" pitchFamily="49" charset="-122"/>
                <a:cs typeface="仿宋" panose="02010609060101010101" charset="-122"/>
              </a:rPr>
              <a:t>编号：</a:t>
            </a:r>
            <a:r>
              <a:rPr lang="en-US" altLang="zh-CN" sz="2000" dirty="0">
                <a:latin typeface="黑体" panose="02010609060101010101" pitchFamily="49" charset="-122"/>
                <a:ea typeface="黑体" panose="02010609060101010101" pitchFamily="49" charset="-122"/>
                <a:cs typeface="仿宋" panose="02010609060101010101" charset="-122"/>
              </a:rPr>
              <a:t>A01</a:t>
            </a:r>
          </a:p>
        </p:txBody>
      </p:sp>
      <p:sp>
        <p:nvSpPr>
          <p:cNvPr id="2" name="矩形 1"/>
          <p:cNvSpPr/>
          <p:nvPr/>
        </p:nvSpPr>
        <p:spPr>
          <a:xfrm>
            <a:off x="1547664" y="2453676"/>
            <a:ext cx="6624736" cy="646331"/>
          </a:xfrm>
          <a:prstGeom prst="rect">
            <a:avLst/>
          </a:prstGeom>
        </p:spPr>
        <p:txBody>
          <a:bodyPr wrap="square">
            <a:spAutoFit/>
          </a:bodyPr>
          <a:lstStyle/>
          <a:p>
            <a:pPr algn="ctr"/>
            <a:r>
              <a:rPr lang="zh-CN" altLang="en-US" sz="3600" b="1" dirty="0">
                <a:solidFill>
                  <a:srgbClr val="69005D"/>
                </a:solidFill>
                <a:latin typeface="黑体" panose="02010609060101010101" pitchFamily="49" charset="-122"/>
                <a:ea typeface="黑体" panose="02010609060101010101" pitchFamily="49" charset="-122"/>
                <a:cs typeface="华文中宋" panose="02010600040101010101" charset="-122"/>
              </a:rPr>
              <a:t>202</a:t>
            </a:r>
            <a:r>
              <a:rPr lang="en-US" altLang="zh-CN" sz="3600" b="1" dirty="0">
                <a:solidFill>
                  <a:srgbClr val="69005D"/>
                </a:solidFill>
                <a:latin typeface="黑体" panose="02010609060101010101" pitchFamily="49" charset="-122"/>
                <a:ea typeface="黑体" panose="02010609060101010101" pitchFamily="49" charset="-122"/>
                <a:cs typeface="华文中宋" panose="02010600040101010101" charset="-122"/>
              </a:rPr>
              <a:t>4</a:t>
            </a:r>
            <a:r>
              <a:rPr lang="zh-CN" altLang="en-US" sz="3600" b="1" dirty="0">
                <a:solidFill>
                  <a:srgbClr val="69005D"/>
                </a:solidFill>
                <a:latin typeface="黑体" panose="02010609060101010101" pitchFamily="49" charset="-122"/>
                <a:ea typeface="黑体" panose="02010609060101010101" pitchFamily="49" charset="-122"/>
                <a:cs typeface="华文中宋" panose="02010600040101010101" charset="-122"/>
              </a:rPr>
              <a:t>年博士生中期资格考核</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63842045-1DFE-4771-B18B-AAC26B74C06B}"/>
              </a:ext>
            </a:extLst>
          </p:cNvPr>
          <p:cNvSpPr>
            <a:spLocks noGrp="1"/>
          </p:cNvSpPr>
          <p:nvPr>
            <p:ph type="title"/>
          </p:nvPr>
        </p:nvSpPr>
        <p:spPr>
          <a:xfrm>
            <a:off x="827583" y="188641"/>
            <a:ext cx="6694287" cy="558324"/>
          </a:xfrm>
        </p:spPr>
        <p:txBody>
          <a:bodyPr/>
          <a:lstStyle/>
          <a:p>
            <a:r>
              <a:rPr lang="zh-CN" altLang="en-US" dirty="0"/>
              <a:t> 工作一：</a:t>
            </a:r>
            <a:r>
              <a:rPr lang="zh-CN" altLang="en-US" dirty="0">
                <a:latin typeface="Helvetica" pitchFamily="2" charset="0"/>
              </a:rPr>
              <a:t>深度学习模型融合</a:t>
            </a:r>
            <a:br>
              <a:rPr lang="zh-CN" altLang="en-US" dirty="0">
                <a:effectLst/>
                <a:latin typeface="Helvetica" pitchFamily="2" charset="0"/>
              </a:rPr>
            </a:br>
            <a:br>
              <a:rPr lang="zh-CN" altLang="en-US" dirty="0">
                <a:effectLst/>
                <a:latin typeface="Helvetica" pitchFamily="2" charset="0"/>
              </a:rPr>
            </a:br>
            <a:endParaRPr lang="zh-CN" altLang="en-US" dirty="0"/>
          </a:p>
        </p:txBody>
      </p:sp>
      <p:sp>
        <p:nvSpPr>
          <p:cNvPr id="2" name="文本框 3">
            <a:extLst>
              <a:ext uri="{FF2B5EF4-FFF2-40B4-BE49-F238E27FC236}">
                <a16:creationId xmlns:a16="http://schemas.microsoft.com/office/drawing/2014/main" id="{5B0C1884-DCE2-BD5F-8EAF-DB75CA9AFA05}"/>
              </a:ext>
            </a:extLst>
          </p:cNvPr>
          <p:cNvSpPr txBox="1"/>
          <p:nvPr/>
        </p:nvSpPr>
        <p:spPr>
          <a:xfrm>
            <a:off x="454660" y="1052736"/>
            <a:ext cx="8234680" cy="702308"/>
          </a:xfrm>
          <a:prstGeom prst="rect">
            <a:avLst/>
          </a:prstGeom>
          <a:noFill/>
        </p:spPr>
        <p:txBody>
          <a:bodyPr wrap="square" rtlCol="0">
            <a:spAutoFit/>
          </a:bodyPr>
          <a:lstStyle/>
          <a:p>
            <a:pPr>
              <a:lnSpc>
                <a:spcPct val="170000"/>
              </a:lnSpc>
            </a:pPr>
            <a:r>
              <a:rPr lang="zh-CN" altLang="en-US" sz="2800" b="1" dirty="0">
                <a:solidFill>
                  <a:srgbClr val="8B5B8D"/>
                </a:solidFill>
                <a:latin typeface="黑体" panose="02010609060101010101" pitchFamily="49" charset="-122"/>
                <a:ea typeface="黑体" panose="02010609060101010101" pitchFamily="49" charset="-122"/>
                <a:sym typeface="+mn-ea"/>
              </a:rPr>
              <a:t>方法设计</a:t>
            </a:r>
            <a:endParaRPr lang="en-US" altLang="zh-CN" sz="2800" b="1" dirty="0">
              <a:solidFill>
                <a:srgbClr val="8B5B8D"/>
              </a:solidFill>
              <a:latin typeface="黑体" panose="02010609060101010101" pitchFamily="49" charset="-122"/>
              <a:ea typeface="黑体" panose="02010609060101010101" pitchFamily="49" charset="-122"/>
              <a:sym typeface="+mn-ea"/>
            </a:endParaRPr>
          </a:p>
        </p:txBody>
      </p:sp>
      <p:sp>
        <p:nvSpPr>
          <p:cNvPr id="6" name="TextBox 5">
            <a:extLst>
              <a:ext uri="{FF2B5EF4-FFF2-40B4-BE49-F238E27FC236}">
                <a16:creationId xmlns:a16="http://schemas.microsoft.com/office/drawing/2014/main" id="{0A778D4D-6AD9-4AC7-7D03-AED3CC170302}"/>
              </a:ext>
            </a:extLst>
          </p:cNvPr>
          <p:cNvSpPr txBox="1"/>
          <p:nvPr/>
        </p:nvSpPr>
        <p:spPr>
          <a:xfrm>
            <a:off x="463826" y="2067339"/>
            <a:ext cx="1858201" cy="369332"/>
          </a:xfrm>
          <a:prstGeom prst="rect">
            <a:avLst/>
          </a:prstGeom>
          <a:noFill/>
        </p:spPr>
        <p:txBody>
          <a:bodyPr wrap="none" rtlCol="0">
            <a:spAutoFit/>
          </a:bodyPr>
          <a:lstStyle/>
          <a:p>
            <a:pPr marL="285750" indent="-285750">
              <a:buFont typeface="Arial" panose="020B0604020202020204" pitchFamily="34" charset="0"/>
              <a:buChar char="•"/>
            </a:pPr>
            <a:r>
              <a:rPr lang="en-CN" b="1" dirty="0"/>
              <a:t>权重初始化</a:t>
            </a:r>
            <a:r>
              <a:rPr lang="zh-CN" altLang="en-US" dirty="0"/>
              <a:t>：</a:t>
            </a:r>
            <a:endParaRPr lang="en-CN" dirty="0"/>
          </a:p>
        </p:txBody>
      </p:sp>
      <p:pic>
        <p:nvPicPr>
          <p:cNvPr id="7" name="Picture 6">
            <a:extLst>
              <a:ext uri="{FF2B5EF4-FFF2-40B4-BE49-F238E27FC236}">
                <a16:creationId xmlns:a16="http://schemas.microsoft.com/office/drawing/2014/main" id="{451B73EC-3BE2-4A52-D0D4-79A8E7EE9B9B}"/>
              </a:ext>
            </a:extLst>
          </p:cNvPr>
          <p:cNvPicPr>
            <a:picLocks noChangeAspect="1"/>
          </p:cNvPicPr>
          <p:nvPr/>
        </p:nvPicPr>
        <p:blipFill>
          <a:blip r:embed="rId3"/>
          <a:stretch>
            <a:fillRect/>
          </a:stretch>
        </p:blipFill>
        <p:spPr>
          <a:xfrm>
            <a:off x="323528" y="2564904"/>
            <a:ext cx="4549130" cy="1440935"/>
          </a:xfrm>
          <a:prstGeom prst="rect">
            <a:avLst/>
          </a:prstGeom>
        </p:spPr>
      </p:pic>
      <p:sp>
        <p:nvSpPr>
          <p:cNvPr id="9" name="TextBox 8">
            <a:extLst>
              <a:ext uri="{FF2B5EF4-FFF2-40B4-BE49-F238E27FC236}">
                <a16:creationId xmlns:a16="http://schemas.microsoft.com/office/drawing/2014/main" id="{98DA2EF0-6174-A3DB-9A19-AD8202E2C1C7}"/>
              </a:ext>
            </a:extLst>
          </p:cNvPr>
          <p:cNvSpPr txBox="1"/>
          <p:nvPr/>
        </p:nvSpPr>
        <p:spPr>
          <a:xfrm>
            <a:off x="463827" y="4365104"/>
            <a:ext cx="8428654" cy="923330"/>
          </a:xfrm>
          <a:prstGeom prst="rect">
            <a:avLst/>
          </a:prstGeom>
          <a:noFill/>
        </p:spPr>
        <p:txBody>
          <a:bodyPr wrap="square" rtlCol="0">
            <a:spAutoFit/>
          </a:bodyPr>
          <a:lstStyle/>
          <a:p>
            <a:pPr marL="285750" indent="-285750">
              <a:buFont typeface="Arial" panose="020B0604020202020204" pitchFamily="34" charset="0"/>
              <a:buChar char="•"/>
            </a:pPr>
            <a:r>
              <a:rPr lang="zh-CN" altLang="en-CN" b="1" dirty="0"/>
              <a:t>模型</a:t>
            </a:r>
            <a:r>
              <a:rPr lang="zh-CN" altLang="en-US" b="1" dirty="0"/>
              <a:t>训练</a:t>
            </a:r>
            <a:r>
              <a:rPr lang="zh-CN" altLang="en-US" dirty="0"/>
              <a:t>：</a:t>
            </a:r>
            <a:endParaRPr lang="en-US" altLang="zh-CN" dirty="0"/>
          </a:p>
          <a:p>
            <a:r>
              <a:rPr lang="en-US" dirty="0" err="1">
                <a:latin typeface="Helvetica" pitchFamily="2" charset="0"/>
              </a:rPr>
              <a:t>已经复用了相似任务模型的内部知识</a:t>
            </a:r>
            <a:r>
              <a:rPr lang="zh-CN" altLang="en-US" dirty="0">
                <a:latin typeface="Helvetica" pitchFamily="2" charset="0"/>
              </a:rPr>
              <a:t>，因此只需要少量标记样本，对融合模型进行训练即可。我们使用随机采样策略，采样比例设置为</a:t>
            </a:r>
            <a:r>
              <a:rPr lang="en-US" altLang="zh-CN" dirty="0">
                <a:latin typeface="Times New Roman" panose="02020603050405020304" pitchFamily="18" charset="0"/>
                <a:cs typeface="Times New Roman" panose="02020603050405020304" pitchFamily="18" charset="0"/>
              </a:rPr>
              <a:t>1%,3%,5%,10%,15%,20%</a:t>
            </a:r>
            <a:r>
              <a:rPr lang="zh-CN" altLang="en-US" dirty="0">
                <a:latin typeface="Helvetica" pitchFamily="2" charset="0"/>
              </a:rPr>
              <a:t>。</a:t>
            </a:r>
            <a:endParaRPr lang="en-CN" dirty="0">
              <a:latin typeface="Helvetica" pitchFamily="2" charset="0"/>
            </a:endParaRPr>
          </a:p>
        </p:txBody>
      </p:sp>
    </p:spTree>
    <p:extLst>
      <p:ext uri="{BB962C8B-B14F-4D97-AF65-F5344CB8AC3E}">
        <p14:creationId xmlns:p14="http://schemas.microsoft.com/office/powerpoint/2010/main" val="21970432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63842045-1DFE-4771-B18B-AAC26B74C06B}"/>
              </a:ext>
            </a:extLst>
          </p:cNvPr>
          <p:cNvSpPr>
            <a:spLocks noGrp="1"/>
          </p:cNvSpPr>
          <p:nvPr>
            <p:ph type="title"/>
          </p:nvPr>
        </p:nvSpPr>
        <p:spPr>
          <a:xfrm>
            <a:off x="827583" y="188641"/>
            <a:ext cx="6694287" cy="558324"/>
          </a:xfrm>
        </p:spPr>
        <p:txBody>
          <a:bodyPr/>
          <a:lstStyle/>
          <a:p>
            <a:r>
              <a:rPr lang="zh-CN" altLang="en-US" dirty="0"/>
              <a:t> 工作一：</a:t>
            </a:r>
            <a:r>
              <a:rPr lang="zh-CN" altLang="en-US" dirty="0">
                <a:latin typeface="Helvetica" pitchFamily="2" charset="0"/>
              </a:rPr>
              <a:t>深度学习模型融合</a:t>
            </a:r>
            <a:br>
              <a:rPr lang="zh-CN" altLang="en-US" dirty="0">
                <a:effectLst/>
                <a:latin typeface="Helvetica" pitchFamily="2" charset="0"/>
              </a:rPr>
            </a:br>
            <a:br>
              <a:rPr lang="zh-CN" altLang="en-US" dirty="0">
                <a:effectLst/>
                <a:latin typeface="Helvetica" pitchFamily="2" charset="0"/>
              </a:rPr>
            </a:br>
            <a:endParaRPr lang="zh-CN" altLang="en-US" dirty="0"/>
          </a:p>
        </p:txBody>
      </p:sp>
      <p:sp>
        <p:nvSpPr>
          <p:cNvPr id="2" name="文本框 3">
            <a:extLst>
              <a:ext uri="{FF2B5EF4-FFF2-40B4-BE49-F238E27FC236}">
                <a16:creationId xmlns:a16="http://schemas.microsoft.com/office/drawing/2014/main" id="{5B0C1884-DCE2-BD5F-8EAF-DB75CA9AFA05}"/>
              </a:ext>
            </a:extLst>
          </p:cNvPr>
          <p:cNvSpPr txBox="1"/>
          <p:nvPr/>
        </p:nvSpPr>
        <p:spPr>
          <a:xfrm>
            <a:off x="179512" y="764720"/>
            <a:ext cx="8234680" cy="702308"/>
          </a:xfrm>
          <a:prstGeom prst="rect">
            <a:avLst/>
          </a:prstGeom>
          <a:noFill/>
        </p:spPr>
        <p:txBody>
          <a:bodyPr wrap="square" rtlCol="0">
            <a:spAutoFit/>
          </a:bodyPr>
          <a:lstStyle/>
          <a:p>
            <a:pPr>
              <a:lnSpc>
                <a:spcPct val="170000"/>
              </a:lnSpc>
            </a:pPr>
            <a:r>
              <a:rPr lang="zh-CN" altLang="en-US" sz="2800" b="1" dirty="0">
                <a:solidFill>
                  <a:srgbClr val="8B5B8D"/>
                </a:solidFill>
                <a:latin typeface="黑体" panose="02010609060101010101" pitchFamily="49" charset="-122"/>
                <a:ea typeface="黑体" panose="02010609060101010101" pitchFamily="49" charset="-122"/>
                <a:sym typeface="+mn-ea"/>
              </a:rPr>
              <a:t>实验结果</a:t>
            </a:r>
            <a:endParaRPr lang="en-US" altLang="zh-CN" sz="2800" b="1" dirty="0">
              <a:solidFill>
                <a:srgbClr val="8B5B8D"/>
              </a:solidFill>
              <a:latin typeface="黑体" panose="02010609060101010101" pitchFamily="49" charset="-122"/>
              <a:ea typeface="黑体" panose="02010609060101010101" pitchFamily="49" charset="-122"/>
              <a:sym typeface="+mn-ea"/>
            </a:endParaRPr>
          </a:p>
        </p:txBody>
      </p:sp>
      <p:sp>
        <p:nvSpPr>
          <p:cNvPr id="6" name="TextBox 5">
            <a:extLst>
              <a:ext uri="{FF2B5EF4-FFF2-40B4-BE49-F238E27FC236}">
                <a16:creationId xmlns:a16="http://schemas.microsoft.com/office/drawing/2014/main" id="{891AFB4B-E289-2BDD-0CEF-F458D42E643D}"/>
              </a:ext>
            </a:extLst>
          </p:cNvPr>
          <p:cNvSpPr txBox="1"/>
          <p:nvPr/>
        </p:nvSpPr>
        <p:spPr>
          <a:xfrm>
            <a:off x="305686" y="1442335"/>
            <a:ext cx="7738080" cy="369332"/>
          </a:xfrm>
          <a:prstGeom prst="rect">
            <a:avLst/>
          </a:prstGeom>
          <a:noFill/>
        </p:spPr>
        <p:txBody>
          <a:bodyPr wrap="none" rtlCol="0">
            <a:spAutoFit/>
          </a:bodyPr>
          <a:lstStyle/>
          <a:p>
            <a:r>
              <a:rPr lang="en-CN" dirty="0"/>
              <a:t>基线选择</a:t>
            </a:r>
            <a:r>
              <a:rPr lang="zh-CN" altLang="en-US" dirty="0"/>
              <a:t>：</a:t>
            </a:r>
            <a:r>
              <a:rPr lang="en-US" dirty="0">
                <a:sym typeface="Wingdings" pitchFamily="2" charset="2"/>
              </a:rPr>
              <a:t>(1)HMR(ICML’2019)</a:t>
            </a:r>
            <a:r>
              <a:rPr lang="zh-CN" altLang="en-US" dirty="0">
                <a:sym typeface="Wingdings" pitchFamily="2" charset="2"/>
              </a:rPr>
              <a:t>；</a:t>
            </a:r>
            <a:r>
              <a:rPr lang="en-US" dirty="0">
                <a:sym typeface="Wingdings" pitchFamily="2" charset="2"/>
              </a:rPr>
              <a:t>(2)CFL(IJCAI’2019)</a:t>
            </a:r>
            <a:r>
              <a:rPr lang="zh-CN" altLang="en-US" dirty="0">
                <a:sym typeface="Wingdings" pitchFamily="2" charset="2"/>
              </a:rPr>
              <a:t>；</a:t>
            </a:r>
            <a:r>
              <a:rPr lang="en-US" altLang="zh-CN" dirty="0">
                <a:sym typeface="Wingdings" pitchFamily="2" charset="2"/>
              </a:rPr>
              <a:t>Dummy(</a:t>
            </a:r>
            <a:r>
              <a:rPr lang="zh-CN" altLang="en-US" dirty="0">
                <a:sym typeface="Wingdings" pitchFamily="2" charset="2"/>
              </a:rPr>
              <a:t>公共基线</a:t>
            </a:r>
            <a:r>
              <a:rPr lang="en-US" altLang="zh-CN" dirty="0">
                <a:sym typeface="Wingdings" pitchFamily="2" charset="2"/>
              </a:rPr>
              <a:t>)</a:t>
            </a:r>
            <a:endParaRPr lang="en-CN" dirty="0"/>
          </a:p>
        </p:txBody>
      </p:sp>
      <p:grpSp>
        <p:nvGrpSpPr>
          <p:cNvPr id="27" name="Group 26">
            <a:extLst>
              <a:ext uri="{FF2B5EF4-FFF2-40B4-BE49-F238E27FC236}">
                <a16:creationId xmlns:a16="http://schemas.microsoft.com/office/drawing/2014/main" id="{86792F26-7C4A-7013-6236-9AB982476276}"/>
              </a:ext>
            </a:extLst>
          </p:cNvPr>
          <p:cNvGrpSpPr/>
          <p:nvPr/>
        </p:nvGrpSpPr>
        <p:grpSpPr>
          <a:xfrm>
            <a:off x="35496" y="2004961"/>
            <a:ext cx="4358006" cy="4093931"/>
            <a:chOff x="213994" y="1999349"/>
            <a:chExt cx="5156248" cy="5081262"/>
          </a:xfrm>
        </p:grpSpPr>
        <p:pic>
          <p:nvPicPr>
            <p:cNvPr id="8" name="Picture 7">
              <a:extLst>
                <a:ext uri="{FF2B5EF4-FFF2-40B4-BE49-F238E27FC236}">
                  <a16:creationId xmlns:a16="http://schemas.microsoft.com/office/drawing/2014/main" id="{5247DA0A-A5EB-114A-9A7D-59C7E643FC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3995" y="1999349"/>
              <a:ext cx="1621701" cy="1664946"/>
            </a:xfrm>
            <a:prstGeom prst="rect">
              <a:avLst/>
            </a:prstGeom>
          </p:spPr>
        </p:pic>
        <p:pic>
          <p:nvPicPr>
            <p:cNvPr id="10" name="Picture 9">
              <a:extLst>
                <a:ext uri="{FF2B5EF4-FFF2-40B4-BE49-F238E27FC236}">
                  <a16:creationId xmlns:a16="http://schemas.microsoft.com/office/drawing/2014/main" id="{D8523FBF-8F9D-69F5-1D66-B5872D610C2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81268" y="1999349"/>
              <a:ext cx="1621701" cy="1664946"/>
            </a:xfrm>
            <a:prstGeom prst="rect">
              <a:avLst/>
            </a:prstGeom>
          </p:spPr>
        </p:pic>
        <p:pic>
          <p:nvPicPr>
            <p:cNvPr id="12" name="Picture 11">
              <a:extLst>
                <a:ext uri="{FF2B5EF4-FFF2-40B4-BE49-F238E27FC236}">
                  <a16:creationId xmlns:a16="http://schemas.microsoft.com/office/drawing/2014/main" id="{99B08305-80D2-0EB9-0FF5-5DF568246D5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48541" y="2024299"/>
              <a:ext cx="1621701" cy="1664946"/>
            </a:xfrm>
            <a:prstGeom prst="rect">
              <a:avLst/>
            </a:prstGeom>
          </p:spPr>
        </p:pic>
        <p:pic>
          <p:nvPicPr>
            <p:cNvPr id="14" name="Picture 13">
              <a:extLst>
                <a:ext uri="{FF2B5EF4-FFF2-40B4-BE49-F238E27FC236}">
                  <a16:creationId xmlns:a16="http://schemas.microsoft.com/office/drawing/2014/main" id="{7DBFCEC7-65AD-938F-CD0B-7175EE70B7A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13995" y="3706018"/>
              <a:ext cx="1621701" cy="1664946"/>
            </a:xfrm>
            <a:prstGeom prst="rect">
              <a:avLst/>
            </a:prstGeom>
          </p:spPr>
        </p:pic>
        <p:pic>
          <p:nvPicPr>
            <p:cNvPr id="16" name="Picture 15">
              <a:extLst>
                <a:ext uri="{FF2B5EF4-FFF2-40B4-BE49-F238E27FC236}">
                  <a16:creationId xmlns:a16="http://schemas.microsoft.com/office/drawing/2014/main" id="{32D21BF6-AD9F-9BF5-44D0-3009F6C323C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981268" y="3706018"/>
              <a:ext cx="1621701" cy="1664946"/>
            </a:xfrm>
            <a:prstGeom prst="rect">
              <a:avLst/>
            </a:prstGeom>
          </p:spPr>
        </p:pic>
        <p:pic>
          <p:nvPicPr>
            <p:cNvPr id="20" name="Picture 19">
              <a:extLst>
                <a:ext uri="{FF2B5EF4-FFF2-40B4-BE49-F238E27FC236}">
                  <a16:creationId xmlns:a16="http://schemas.microsoft.com/office/drawing/2014/main" id="{131EAF42-6215-084D-C58D-67F656F5FC4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748540" y="3742660"/>
              <a:ext cx="1621701" cy="1664946"/>
            </a:xfrm>
            <a:prstGeom prst="rect">
              <a:avLst/>
            </a:prstGeom>
          </p:spPr>
        </p:pic>
        <p:pic>
          <p:nvPicPr>
            <p:cNvPr id="22" name="Picture 21">
              <a:extLst>
                <a:ext uri="{FF2B5EF4-FFF2-40B4-BE49-F238E27FC236}">
                  <a16:creationId xmlns:a16="http://schemas.microsoft.com/office/drawing/2014/main" id="{F8ED3463-31ED-145E-63F4-B138B160EFF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13994" y="5415665"/>
              <a:ext cx="1621701" cy="1664946"/>
            </a:xfrm>
            <a:prstGeom prst="rect">
              <a:avLst/>
            </a:prstGeom>
          </p:spPr>
        </p:pic>
        <p:pic>
          <p:nvPicPr>
            <p:cNvPr id="24" name="Picture 23">
              <a:extLst>
                <a:ext uri="{FF2B5EF4-FFF2-40B4-BE49-F238E27FC236}">
                  <a16:creationId xmlns:a16="http://schemas.microsoft.com/office/drawing/2014/main" id="{8E2A2B32-B5AB-F9EF-44BA-F36B018D3D2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983702" y="5415665"/>
              <a:ext cx="1621701" cy="1664946"/>
            </a:xfrm>
            <a:prstGeom prst="rect">
              <a:avLst/>
            </a:prstGeom>
          </p:spPr>
        </p:pic>
        <p:pic>
          <p:nvPicPr>
            <p:cNvPr id="26" name="Picture 25">
              <a:extLst>
                <a:ext uri="{FF2B5EF4-FFF2-40B4-BE49-F238E27FC236}">
                  <a16:creationId xmlns:a16="http://schemas.microsoft.com/office/drawing/2014/main" id="{39B6D72A-8DF4-2544-C04A-F6643F5DA820}"/>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748539" y="5415665"/>
              <a:ext cx="1621701" cy="1664946"/>
            </a:xfrm>
            <a:prstGeom prst="rect">
              <a:avLst/>
            </a:prstGeom>
          </p:spPr>
        </p:pic>
      </p:grpSp>
      <p:sp>
        <p:nvSpPr>
          <p:cNvPr id="28" name="TextBox 27">
            <a:extLst>
              <a:ext uri="{FF2B5EF4-FFF2-40B4-BE49-F238E27FC236}">
                <a16:creationId xmlns:a16="http://schemas.microsoft.com/office/drawing/2014/main" id="{2AE602A4-D8C0-6A41-101E-D704B265C97A}"/>
              </a:ext>
            </a:extLst>
          </p:cNvPr>
          <p:cNvSpPr txBox="1"/>
          <p:nvPr/>
        </p:nvSpPr>
        <p:spPr>
          <a:xfrm>
            <a:off x="4572000" y="2004961"/>
            <a:ext cx="3954929" cy="3539430"/>
          </a:xfrm>
          <a:prstGeom prst="rect">
            <a:avLst/>
          </a:prstGeom>
          <a:noFill/>
        </p:spPr>
        <p:txBody>
          <a:bodyPr wrap="none" rtlCol="0">
            <a:spAutoFit/>
          </a:bodyPr>
          <a:lstStyle/>
          <a:p>
            <a:r>
              <a:rPr lang="zh-CN" altLang="en-US" sz="1400" dirty="0">
                <a:latin typeface="Times New Roman" panose="02020603050405020304" pitchFamily="18" charset="0"/>
                <a:cs typeface="Times New Roman" panose="02020603050405020304" pitchFamily="18" charset="0"/>
              </a:rPr>
              <a:t>实验结果如左图所示。每个子图对应一个领域</a:t>
            </a:r>
            <a:endParaRPr lang="en-US" altLang="zh-CN" sz="1400" dirty="0">
              <a:latin typeface="Times New Roman" panose="02020603050405020304" pitchFamily="18" charset="0"/>
              <a:cs typeface="Times New Roman" panose="02020603050405020304" pitchFamily="18" charset="0"/>
            </a:endParaRPr>
          </a:p>
          <a:p>
            <a:r>
              <a:rPr lang="zh-CN" altLang="en-US" sz="1400" dirty="0">
                <a:latin typeface="Times New Roman" panose="02020603050405020304" pitchFamily="18" charset="0"/>
                <a:cs typeface="Times New Roman" panose="02020603050405020304" pitchFamily="18" charset="0"/>
              </a:rPr>
              <a:t>横轴表示采样比例，纵轴表示融合模型在混合</a:t>
            </a:r>
            <a:endParaRPr lang="en-US" altLang="zh-CN" sz="1400" dirty="0">
              <a:latin typeface="Times New Roman" panose="02020603050405020304" pitchFamily="18" charset="0"/>
              <a:cs typeface="Times New Roman" panose="02020603050405020304" pitchFamily="18" charset="0"/>
            </a:endParaRPr>
          </a:p>
          <a:p>
            <a:r>
              <a:rPr lang="zh-CN" altLang="en-US" sz="1400" dirty="0">
                <a:latin typeface="Times New Roman" panose="02020603050405020304" pitchFamily="18" charset="0"/>
                <a:cs typeface="Times New Roman" panose="02020603050405020304" pitchFamily="18" charset="0"/>
              </a:rPr>
              <a:t>测试集上的分类精度。</a:t>
            </a:r>
            <a:r>
              <a:rPr lang="en-GB" sz="1400" dirty="0">
                <a:latin typeface="Times New Roman" panose="02020603050405020304" pitchFamily="18" charset="0"/>
                <a:cs typeface="Times New Roman" panose="02020603050405020304" pitchFamily="18" charset="0"/>
              </a:rPr>
              <a:t>Dummy</a:t>
            </a:r>
            <a:r>
              <a:rPr lang="zh-CN" altLang="en-US" sz="1400" dirty="0">
                <a:latin typeface="Times New Roman" panose="02020603050405020304" pitchFamily="18" charset="0"/>
                <a:cs typeface="Times New Roman" panose="02020603050405020304" pitchFamily="18" charset="0"/>
              </a:rPr>
              <a:t>方法是一条横线</a:t>
            </a:r>
            <a:endParaRPr lang="en-US" altLang="zh-CN" sz="1400" dirty="0">
              <a:latin typeface="Times New Roman" panose="02020603050405020304" pitchFamily="18" charset="0"/>
              <a:cs typeface="Times New Roman" panose="02020603050405020304" pitchFamily="18" charset="0"/>
            </a:endParaRPr>
          </a:p>
          <a:p>
            <a:r>
              <a:rPr lang="zh-CN" altLang="en-US" sz="1400" dirty="0">
                <a:latin typeface="Times New Roman" panose="02020603050405020304" pitchFamily="18" charset="0"/>
                <a:cs typeface="Times New Roman" panose="02020603050405020304" pitchFamily="18" charset="0"/>
              </a:rPr>
              <a:t>因为</a:t>
            </a:r>
            <a:r>
              <a:rPr lang="en-GB" sz="1400" dirty="0">
                <a:latin typeface="Times New Roman" panose="02020603050405020304" pitchFamily="18" charset="0"/>
                <a:cs typeface="Times New Roman" panose="02020603050405020304" pitchFamily="18" charset="0"/>
              </a:rPr>
              <a:t>Dummy</a:t>
            </a:r>
            <a:r>
              <a:rPr lang="zh-CN" altLang="en-US" sz="1400" dirty="0">
                <a:latin typeface="Times New Roman" panose="02020603050405020304" pitchFamily="18" charset="0"/>
                <a:cs typeface="Times New Roman" panose="02020603050405020304" pitchFamily="18" charset="0"/>
              </a:rPr>
              <a:t>方法没有训练过程，只使用教师</a:t>
            </a:r>
            <a:endParaRPr lang="en-US" altLang="zh-CN" sz="1400" dirty="0">
              <a:latin typeface="Times New Roman" panose="02020603050405020304" pitchFamily="18" charset="0"/>
              <a:cs typeface="Times New Roman" panose="02020603050405020304" pitchFamily="18" charset="0"/>
            </a:endParaRPr>
          </a:p>
          <a:p>
            <a:r>
              <a:rPr lang="zh-CN" altLang="en-US" sz="1400" dirty="0">
                <a:latin typeface="Times New Roman" panose="02020603050405020304" pitchFamily="18" charset="0"/>
                <a:cs typeface="Times New Roman" panose="02020603050405020304" pitchFamily="18" charset="0"/>
              </a:rPr>
              <a:t>模型置信度最高的标签作为预测标签。 从图中</a:t>
            </a:r>
            <a:endParaRPr lang="en-US" altLang="zh-CN" sz="1400" dirty="0">
              <a:latin typeface="Times New Roman" panose="02020603050405020304" pitchFamily="18" charset="0"/>
              <a:cs typeface="Times New Roman" panose="02020603050405020304" pitchFamily="18" charset="0"/>
            </a:endParaRPr>
          </a:p>
          <a:p>
            <a:r>
              <a:rPr lang="zh-CN" altLang="en-US" sz="1400" dirty="0">
                <a:latin typeface="Times New Roman" panose="02020603050405020304" pitchFamily="18" charset="0"/>
                <a:cs typeface="Times New Roman" panose="02020603050405020304" pitchFamily="18" charset="0"/>
              </a:rPr>
              <a:t>可以看出，随着训练样本数量的增加，模型的</a:t>
            </a:r>
            <a:endParaRPr lang="en-US" altLang="zh-CN" sz="1400" dirty="0">
              <a:latin typeface="Times New Roman" panose="02020603050405020304" pitchFamily="18" charset="0"/>
              <a:cs typeface="Times New Roman" panose="02020603050405020304" pitchFamily="18" charset="0"/>
            </a:endParaRPr>
          </a:p>
          <a:p>
            <a:r>
              <a:rPr lang="zh-CN" altLang="en-US" sz="1400" dirty="0">
                <a:latin typeface="Times New Roman" panose="02020603050405020304" pitchFamily="18" charset="0"/>
                <a:cs typeface="Times New Roman" panose="02020603050405020304" pitchFamily="18" charset="0"/>
              </a:rPr>
              <a:t>性能将会提高。 其中，</a:t>
            </a:r>
            <a:r>
              <a:rPr lang="en-GB" sz="1400" dirty="0">
                <a:latin typeface="Times New Roman" panose="02020603050405020304" pitchFamily="18" charset="0"/>
                <a:cs typeface="Times New Roman" panose="02020603050405020304" pitchFamily="18" charset="0"/>
              </a:rPr>
              <a:t>CFL</a:t>
            </a:r>
            <a:r>
              <a:rPr lang="zh-CN" altLang="en-US" sz="1400" dirty="0">
                <a:latin typeface="Times New Roman" panose="02020603050405020304" pitchFamily="18" charset="0"/>
                <a:cs typeface="Times New Roman" panose="02020603050405020304" pitchFamily="18" charset="0"/>
              </a:rPr>
              <a:t>的性能提升最快，</a:t>
            </a:r>
            <a:endParaRPr lang="en-US" altLang="zh-CN" sz="1400" dirty="0">
              <a:latin typeface="Times New Roman" panose="02020603050405020304" pitchFamily="18" charset="0"/>
              <a:cs typeface="Times New Roman" panose="02020603050405020304" pitchFamily="18" charset="0"/>
            </a:endParaRPr>
          </a:p>
          <a:p>
            <a:r>
              <a:rPr lang="zh-CN" altLang="en-US" sz="1400" dirty="0">
                <a:latin typeface="Times New Roman" panose="02020603050405020304" pitchFamily="18" charset="0"/>
                <a:cs typeface="Times New Roman" panose="02020603050405020304" pitchFamily="18" charset="0"/>
              </a:rPr>
              <a:t>这是由于</a:t>
            </a:r>
            <a:r>
              <a:rPr lang="en-GB" sz="1400" dirty="0">
                <a:latin typeface="Times New Roman" panose="02020603050405020304" pitchFamily="18" charset="0"/>
                <a:cs typeface="Times New Roman" panose="02020603050405020304" pitchFamily="18" charset="0"/>
              </a:rPr>
              <a:t>CFL</a:t>
            </a:r>
            <a:r>
              <a:rPr lang="zh-CN" altLang="en-US" sz="1400" dirty="0">
                <a:latin typeface="Times New Roman" panose="02020603050405020304" pitchFamily="18" charset="0"/>
                <a:cs typeface="Times New Roman" panose="02020603050405020304" pitchFamily="18" charset="0"/>
              </a:rPr>
              <a:t>的初始精度较低。 </a:t>
            </a:r>
            <a:r>
              <a:rPr lang="en-GB" sz="1400" dirty="0">
                <a:latin typeface="Times New Roman" panose="02020603050405020304" pitchFamily="18" charset="0"/>
                <a:cs typeface="Times New Roman" panose="02020603050405020304" pitchFamily="18" charset="0"/>
              </a:rPr>
              <a:t>CFL</a:t>
            </a:r>
            <a:r>
              <a:rPr lang="zh-CN" altLang="en-US" sz="1400" dirty="0">
                <a:latin typeface="Times New Roman" panose="02020603050405020304" pitchFamily="18" charset="0"/>
                <a:cs typeface="Times New Roman" panose="02020603050405020304" pitchFamily="18" charset="0"/>
              </a:rPr>
              <a:t>在训练前</a:t>
            </a:r>
            <a:endParaRPr lang="en-US" altLang="zh-CN" sz="1400" dirty="0">
              <a:latin typeface="Times New Roman" panose="02020603050405020304" pitchFamily="18" charset="0"/>
              <a:cs typeface="Times New Roman" panose="02020603050405020304" pitchFamily="18" charset="0"/>
            </a:endParaRPr>
          </a:p>
          <a:p>
            <a:r>
              <a:rPr lang="zh-CN" altLang="en-US" sz="1400" dirty="0">
                <a:latin typeface="Times New Roman" panose="02020603050405020304" pitchFamily="18" charset="0"/>
                <a:cs typeface="Times New Roman" panose="02020603050405020304" pitchFamily="18" charset="0"/>
              </a:rPr>
              <a:t>没有融合教师模型，而是使用新的未经训练的</a:t>
            </a:r>
            <a:endParaRPr lang="en-US" altLang="zh-CN" sz="1400" dirty="0">
              <a:latin typeface="Times New Roman" panose="02020603050405020304" pitchFamily="18" charset="0"/>
              <a:cs typeface="Times New Roman" panose="02020603050405020304" pitchFamily="18" charset="0"/>
            </a:endParaRPr>
          </a:p>
          <a:p>
            <a:r>
              <a:rPr lang="zh-CN" altLang="en-US" sz="1400" dirty="0">
                <a:latin typeface="Times New Roman" panose="02020603050405020304" pitchFamily="18" charset="0"/>
                <a:cs typeface="Times New Roman" panose="02020603050405020304" pitchFamily="18" charset="0"/>
              </a:rPr>
              <a:t>模型作为学生模型。只是在后续的训练过程中，</a:t>
            </a:r>
            <a:endParaRPr lang="en-US" altLang="zh-CN" sz="1400" dirty="0">
              <a:latin typeface="Times New Roman" panose="02020603050405020304" pitchFamily="18" charset="0"/>
              <a:cs typeface="Times New Roman" panose="02020603050405020304" pitchFamily="18" charset="0"/>
            </a:endParaRPr>
          </a:p>
          <a:p>
            <a:r>
              <a:rPr lang="zh-CN" altLang="en-US" sz="1400" dirty="0">
                <a:latin typeface="Times New Roman" panose="02020603050405020304" pitchFamily="18" charset="0"/>
                <a:cs typeface="Times New Roman" panose="02020603050405020304" pitchFamily="18" charset="0"/>
              </a:rPr>
              <a:t>通过知识蒸馏的方法将教师模型的判别能力蒸</a:t>
            </a:r>
            <a:endParaRPr lang="en-US" altLang="zh-CN" sz="1400" dirty="0">
              <a:latin typeface="Times New Roman" panose="02020603050405020304" pitchFamily="18" charset="0"/>
              <a:cs typeface="Times New Roman" panose="02020603050405020304" pitchFamily="18" charset="0"/>
            </a:endParaRPr>
          </a:p>
          <a:p>
            <a:r>
              <a:rPr lang="zh-CN" altLang="en-US" sz="1400" dirty="0">
                <a:latin typeface="Times New Roman" panose="02020603050405020304" pitchFamily="18" charset="0"/>
                <a:cs typeface="Times New Roman" panose="02020603050405020304" pitchFamily="18" charset="0"/>
              </a:rPr>
              <a:t>馏到学生模型中。 因此，</a:t>
            </a:r>
            <a:r>
              <a:rPr lang="en-GB" sz="1400" dirty="0">
                <a:latin typeface="Times New Roman" panose="02020603050405020304" pitchFamily="18" charset="0"/>
                <a:cs typeface="Times New Roman" panose="02020603050405020304" pitchFamily="18" charset="0"/>
              </a:rPr>
              <a:t>CFL</a:t>
            </a:r>
            <a:r>
              <a:rPr lang="zh-CN" altLang="en-US" sz="1400" dirty="0">
                <a:latin typeface="Times New Roman" panose="02020603050405020304" pitchFamily="18" charset="0"/>
                <a:cs typeface="Times New Roman" panose="02020603050405020304" pitchFamily="18" charset="0"/>
              </a:rPr>
              <a:t>方法的学生模型</a:t>
            </a:r>
            <a:endParaRPr lang="en-US" altLang="zh-CN" sz="1400" dirty="0">
              <a:latin typeface="Times New Roman" panose="02020603050405020304" pitchFamily="18" charset="0"/>
              <a:cs typeface="Times New Roman" panose="02020603050405020304" pitchFamily="18" charset="0"/>
            </a:endParaRPr>
          </a:p>
          <a:p>
            <a:r>
              <a:rPr lang="zh-CN" altLang="en-US" sz="1400" dirty="0">
                <a:latin typeface="Times New Roman" panose="02020603050405020304" pitchFamily="18" charset="0"/>
                <a:cs typeface="Times New Roman" panose="02020603050405020304" pitchFamily="18" charset="0"/>
              </a:rPr>
              <a:t>在训练之前并没有重用教师模型的知识。综合</a:t>
            </a:r>
            <a:endParaRPr lang="en-US" altLang="zh-CN" sz="1400" dirty="0">
              <a:latin typeface="Times New Roman" panose="02020603050405020304" pitchFamily="18" charset="0"/>
              <a:cs typeface="Times New Roman" panose="02020603050405020304" pitchFamily="18" charset="0"/>
            </a:endParaRPr>
          </a:p>
          <a:p>
            <a:r>
              <a:rPr lang="zh-CN" altLang="en-US" sz="1400" dirty="0">
                <a:latin typeface="Times New Roman" panose="02020603050405020304" pitchFamily="18" charset="0"/>
                <a:cs typeface="Times New Roman" panose="02020603050405020304" pitchFamily="18" charset="0"/>
              </a:rPr>
              <a:t>来看，可以看出，在大多数情况下，</a:t>
            </a:r>
            <a:r>
              <a:rPr lang="en-US" altLang="zh-CN" sz="1400" dirty="0">
                <a:latin typeface="Times New Roman" panose="02020603050405020304" pitchFamily="18" charset="0"/>
                <a:cs typeface="Times New Roman" panose="02020603050405020304" pitchFamily="18" charset="0"/>
              </a:rPr>
              <a:t>9</a:t>
            </a:r>
            <a:r>
              <a:rPr lang="zh-CN" altLang="en-US" sz="1400" dirty="0">
                <a:latin typeface="Times New Roman" panose="02020603050405020304" pitchFamily="18" charset="0"/>
                <a:cs typeface="Times New Roman" panose="02020603050405020304" pitchFamily="18" charset="0"/>
              </a:rPr>
              <a:t>个领域</a:t>
            </a:r>
            <a:endParaRPr lang="en-US" altLang="zh-CN" sz="1400" dirty="0">
              <a:latin typeface="Times New Roman" panose="02020603050405020304" pitchFamily="18" charset="0"/>
              <a:cs typeface="Times New Roman" panose="02020603050405020304" pitchFamily="18" charset="0"/>
            </a:endParaRPr>
          </a:p>
          <a:p>
            <a:r>
              <a:rPr lang="zh-CN" altLang="en-US" sz="1400" dirty="0">
                <a:latin typeface="Times New Roman" panose="02020603050405020304" pitchFamily="18" charset="0"/>
                <a:cs typeface="Times New Roman" panose="02020603050405020304" pitchFamily="18" charset="0"/>
              </a:rPr>
              <a:t>中的</a:t>
            </a:r>
            <a:r>
              <a:rPr lang="en-US" altLang="zh-CN" sz="1400" dirty="0">
                <a:latin typeface="Times New Roman" panose="02020603050405020304" pitchFamily="18" charset="0"/>
                <a:cs typeface="Times New Roman" panose="02020603050405020304" pitchFamily="18" charset="0"/>
              </a:rPr>
              <a:t>8</a:t>
            </a:r>
            <a:r>
              <a:rPr lang="zh-CN" altLang="en-US" sz="1400" dirty="0">
                <a:latin typeface="Times New Roman" panose="02020603050405020304" pitchFamily="18" charset="0"/>
                <a:cs typeface="Times New Roman" panose="02020603050405020304" pitchFamily="18" charset="0"/>
              </a:rPr>
              <a:t>个，</a:t>
            </a:r>
            <a:r>
              <a:rPr lang="en-GB" sz="1400" dirty="0">
                <a:latin typeface="Times New Roman" panose="02020603050405020304" pitchFamily="18" charset="0"/>
                <a:cs typeface="Times New Roman" panose="02020603050405020304" pitchFamily="18" charset="0"/>
              </a:rPr>
              <a:t>MCCP </a:t>
            </a:r>
            <a:r>
              <a:rPr lang="zh-CN" altLang="en-US" sz="1400" dirty="0">
                <a:latin typeface="Times New Roman" panose="02020603050405020304" pitchFamily="18" charset="0"/>
                <a:cs typeface="Times New Roman" panose="02020603050405020304" pitchFamily="18" charset="0"/>
              </a:rPr>
              <a:t>的性能都优于其他方法，</a:t>
            </a:r>
            <a:endParaRPr lang="en-US" altLang="zh-CN" sz="1400" dirty="0">
              <a:latin typeface="Times New Roman" panose="02020603050405020304" pitchFamily="18" charset="0"/>
              <a:cs typeface="Times New Roman" panose="02020603050405020304" pitchFamily="18" charset="0"/>
            </a:endParaRPr>
          </a:p>
          <a:p>
            <a:r>
              <a:rPr lang="zh-CN" altLang="en-US" sz="1400" dirty="0">
                <a:latin typeface="Times New Roman" panose="02020603050405020304" pitchFamily="18" charset="0"/>
                <a:cs typeface="Times New Roman" panose="02020603050405020304" pitchFamily="18" charset="0"/>
              </a:rPr>
              <a:t>而 </a:t>
            </a:r>
            <a:r>
              <a:rPr lang="en-GB" sz="1400" dirty="0">
                <a:latin typeface="Times New Roman" panose="02020603050405020304" pitchFamily="18" charset="0"/>
                <a:cs typeface="Times New Roman" panose="02020603050405020304" pitchFamily="18" charset="0"/>
              </a:rPr>
              <a:t>CFL </a:t>
            </a:r>
            <a:r>
              <a:rPr lang="zh-CN" altLang="en-US" sz="1400" dirty="0">
                <a:latin typeface="Times New Roman" panose="02020603050405020304" pitchFamily="18" charset="0"/>
                <a:cs typeface="Times New Roman" panose="02020603050405020304" pitchFamily="18" charset="0"/>
              </a:rPr>
              <a:t>的准确率最低，但其性能提升最快。</a:t>
            </a:r>
            <a:endParaRPr lang="en-CN" sz="1400" dirty="0">
              <a:latin typeface="Times New Roman" panose="02020603050405020304" pitchFamily="18" charset="0"/>
              <a:cs typeface="Times New Roman" panose="02020603050405020304" pitchFamily="18" charset="0"/>
            </a:endParaRPr>
          </a:p>
        </p:txBody>
      </p:sp>
      <p:sp>
        <p:nvSpPr>
          <p:cNvPr id="31" name="TextBox 30">
            <a:extLst>
              <a:ext uri="{FF2B5EF4-FFF2-40B4-BE49-F238E27FC236}">
                <a16:creationId xmlns:a16="http://schemas.microsoft.com/office/drawing/2014/main" id="{C7A1DAE2-7B51-00B5-1C9E-D9E1DD805A9A}"/>
              </a:ext>
            </a:extLst>
          </p:cNvPr>
          <p:cNvSpPr txBox="1"/>
          <p:nvPr/>
        </p:nvSpPr>
        <p:spPr>
          <a:xfrm>
            <a:off x="4602629" y="5570060"/>
            <a:ext cx="3366627" cy="523220"/>
          </a:xfrm>
          <a:prstGeom prst="rect">
            <a:avLst/>
          </a:prstGeom>
          <a:noFill/>
        </p:spPr>
        <p:txBody>
          <a:bodyPr wrap="none" rtlCol="0">
            <a:spAutoFit/>
          </a:bodyPr>
          <a:lstStyle/>
          <a:p>
            <a:r>
              <a:rPr lang="zh-CN" altLang="en-US" sz="1400" dirty="0"/>
              <a:t>研究成果已投稿至</a:t>
            </a:r>
            <a:r>
              <a:rPr lang="en-GB" sz="1400" dirty="0"/>
              <a:t>JSME</a:t>
            </a:r>
            <a:r>
              <a:rPr lang="zh-CN" altLang="en-US" sz="1400" dirty="0"/>
              <a:t>期刊（</a:t>
            </a:r>
            <a:r>
              <a:rPr lang="en-US" altLang="zh-CN" sz="1400" dirty="0"/>
              <a:t>CCF-B</a:t>
            </a:r>
            <a:r>
              <a:rPr lang="zh-CN" altLang="en-US" sz="1400" dirty="0"/>
              <a:t>）</a:t>
            </a:r>
            <a:endParaRPr lang="en-US" altLang="zh-CN" sz="1400" dirty="0"/>
          </a:p>
          <a:p>
            <a:r>
              <a:rPr lang="zh-CN" altLang="en-US" sz="1400" dirty="0"/>
              <a:t>并获得审稿人的</a:t>
            </a:r>
            <a:r>
              <a:rPr lang="en-GB" sz="1400" dirty="0"/>
              <a:t>major revision</a:t>
            </a:r>
            <a:r>
              <a:rPr lang="zh-CN" altLang="en-US" sz="1400" dirty="0"/>
              <a:t>意见。</a:t>
            </a:r>
            <a:endParaRPr lang="en-CN" sz="1400" dirty="0"/>
          </a:p>
        </p:txBody>
      </p:sp>
    </p:spTree>
    <p:extLst>
      <p:ext uri="{BB962C8B-B14F-4D97-AF65-F5344CB8AC3E}">
        <p14:creationId xmlns:p14="http://schemas.microsoft.com/office/powerpoint/2010/main" val="10305837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63842045-1DFE-4771-B18B-AAC26B74C06B}"/>
              </a:ext>
            </a:extLst>
          </p:cNvPr>
          <p:cNvSpPr>
            <a:spLocks noGrp="1"/>
          </p:cNvSpPr>
          <p:nvPr>
            <p:ph type="title"/>
          </p:nvPr>
        </p:nvSpPr>
        <p:spPr>
          <a:xfrm>
            <a:off x="827584" y="188641"/>
            <a:ext cx="6840760" cy="558324"/>
          </a:xfrm>
        </p:spPr>
        <p:txBody>
          <a:bodyPr/>
          <a:lstStyle/>
          <a:p>
            <a:r>
              <a:rPr lang="zh-CN" altLang="en-US" dirty="0"/>
              <a:t> 工作二：</a:t>
            </a:r>
            <a:r>
              <a:rPr lang="zh-CN" altLang="en-US" dirty="0">
                <a:effectLst/>
                <a:latin typeface="Helvetica" pitchFamily="2" charset="0"/>
              </a:rPr>
              <a:t>基于变异熵的木马输入检测</a:t>
            </a:r>
            <a:br>
              <a:rPr lang="zh-CN" altLang="en-US" dirty="0">
                <a:effectLst/>
                <a:latin typeface="Helvetica" pitchFamily="2" charset="0"/>
              </a:rPr>
            </a:br>
            <a:endParaRPr lang="zh-CN" altLang="en-US" dirty="0"/>
          </a:p>
        </p:txBody>
      </p:sp>
      <p:sp>
        <p:nvSpPr>
          <p:cNvPr id="2" name="文本框 3">
            <a:extLst>
              <a:ext uri="{FF2B5EF4-FFF2-40B4-BE49-F238E27FC236}">
                <a16:creationId xmlns:a16="http://schemas.microsoft.com/office/drawing/2014/main" id="{5B0C1884-DCE2-BD5F-8EAF-DB75CA9AFA05}"/>
              </a:ext>
            </a:extLst>
          </p:cNvPr>
          <p:cNvSpPr txBox="1"/>
          <p:nvPr/>
        </p:nvSpPr>
        <p:spPr>
          <a:xfrm>
            <a:off x="454660" y="1052736"/>
            <a:ext cx="8234680" cy="702308"/>
          </a:xfrm>
          <a:prstGeom prst="rect">
            <a:avLst/>
          </a:prstGeom>
          <a:noFill/>
        </p:spPr>
        <p:txBody>
          <a:bodyPr wrap="square" rtlCol="0">
            <a:spAutoFit/>
          </a:bodyPr>
          <a:lstStyle/>
          <a:p>
            <a:pPr>
              <a:lnSpc>
                <a:spcPct val="170000"/>
              </a:lnSpc>
            </a:pPr>
            <a:r>
              <a:rPr lang="zh-CN" altLang="en-US" sz="2800" b="1" dirty="0">
                <a:solidFill>
                  <a:srgbClr val="8B5B8D"/>
                </a:solidFill>
                <a:latin typeface="黑体" panose="02010609060101010101" pitchFamily="49" charset="-122"/>
                <a:ea typeface="黑体" panose="02010609060101010101" pitchFamily="49" charset="-122"/>
                <a:sym typeface="+mn-ea"/>
              </a:rPr>
              <a:t>研究场景</a:t>
            </a:r>
            <a:endParaRPr lang="en-US" altLang="zh-CN" sz="2800" b="1" dirty="0">
              <a:solidFill>
                <a:srgbClr val="8B5B8D"/>
              </a:solidFill>
              <a:latin typeface="黑体" panose="02010609060101010101" pitchFamily="49" charset="-122"/>
              <a:ea typeface="黑体" panose="02010609060101010101" pitchFamily="49" charset="-122"/>
              <a:sym typeface="+mn-ea"/>
            </a:endParaRPr>
          </a:p>
        </p:txBody>
      </p:sp>
      <p:sp>
        <p:nvSpPr>
          <p:cNvPr id="90" name="TextBox 89">
            <a:extLst>
              <a:ext uri="{FF2B5EF4-FFF2-40B4-BE49-F238E27FC236}">
                <a16:creationId xmlns:a16="http://schemas.microsoft.com/office/drawing/2014/main" id="{3D8911ED-3C1C-32AB-7A05-470339B6B2D1}"/>
              </a:ext>
            </a:extLst>
          </p:cNvPr>
          <p:cNvSpPr txBox="1"/>
          <p:nvPr/>
        </p:nvSpPr>
        <p:spPr>
          <a:xfrm>
            <a:off x="663038" y="5511365"/>
            <a:ext cx="8234680" cy="646331"/>
          </a:xfrm>
          <a:prstGeom prst="rect">
            <a:avLst/>
          </a:prstGeom>
          <a:noFill/>
        </p:spPr>
        <p:txBody>
          <a:bodyPr wrap="square" rtlCol="0">
            <a:spAutoFit/>
          </a:bodyPr>
          <a:lstStyle/>
          <a:p>
            <a:r>
              <a:rPr lang="en-CN" dirty="0"/>
              <a:t>如何检测出训练集中的木马样本</a:t>
            </a:r>
            <a:r>
              <a:rPr lang="zh-CN" altLang="en-US" dirty="0"/>
              <a:t>？通过调研发现，在传统软件中，软工领域有利用变异测试技术做相关工作。</a:t>
            </a:r>
            <a:endParaRPr lang="en-CN" dirty="0"/>
          </a:p>
        </p:txBody>
      </p:sp>
      <p:pic>
        <p:nvPicPr>
          <p:cNvPr id="19" name="Picture 18">
            <a:extLst>
              <a:ext uri="{FF2B5EF4-FFF2-40B4-BE49-F238E27FC236}">
                <a16:creationId xmlns:a16="http://schemas.microsoft.com/office/drawing/2014/main" id="{C9D7CADD-7935-6153-1658-3DE2FB047D99}"/>
              </a:ext>
            </a:extLst>
          </p:cNvPr>
          <p:cNvPicPr>
            <a:picLocks noChangeAspect="1"/>
          </p:cNvPicPr>
          <p:nvPr/>
        </p:nvPicPr>
        <p:blipFill>
          <a:blip r:embed="rId3"/>
          <a:stretch>
            <a:fillRect/>
          </a:stretch>
        </p:blipFill>
        <p:spPr>
          <a:xfrm>
            <a:off x="161387" y="1755044"/>
            <a:ext cx="4603508" cy="3625772"/>
          </a:xfrm>
          <a:prstGeom prst="rect">
            <a:avLst/>
          </a:prstGeom>
        </p:spPr>
      </p:pic>
      <p:sp>
        <p:nvSpPr>
          <p:cNvPr id="23" name="TextBox 22">
            <a:extLst>
              <a:ext uri="{FF2B5EF4-FFF2-40B4-BE49-F238E27FC236}">
                <a16:creationId xmlns:a16="http://schemas.microsoft.com/office/drawing/2014/main" id="{BE96D85E-A0DC-D977-0FDC-78F89C4EE6D5}"/>
              </a:ext>
            </a:extLst>
          </p:cNvPr>
          <p:cNvSpPr txBox="1"/>
          <p:nvPr/>
        </p:nvSpPr>
        <p:spPr>
          <a:xfrm>
            <a:off x="5021936" y="1825630"/>
            <a:ext cx="3667404" cy="3293209"/>
          </a:xfrm>
          <a:prstGeom prst="rect">
            <a:avLst/>
          </a:prstGeom>
          <a:noFill/>
        </p:spPr>
        <p:txBody>
          <a:bodyPr wrap="square" rtlCol="0">
            <a:spAutoFit/>
          </a:bodyPr>
          <a:lstStyle/>
          <a:p>
            <a:r>
              <a:rPr lang="zh-CN" altLang="en-US" sz="1600" dirty="0">
                <a:latin typeface="Times New Roman" panose="02020603050405020304" pitchFamily="18" charset="0"/>
                <a:cs typeface="Times New Roman" panose="02020603050405020304" pitchFamily="18" charset="0"/>
              </a:rPr>
              <a:t>左图展示了图像分类任务中后门攻击的概述。攻击者将由中毒图像和中毒标签组成的中毒数据混合到训练数据集中。包含中毒数据的训练数据集被称为中毒训练数据集。中毒图像是添加了特征标记（对抗性标记）的图像，中毒标签是毒物图像输入后门模型时分类的攻击目标类别。使用中毒训练数据集训练的模型称为后门模型。后门模型具有较高的隐蔽性和攻击可行性。隐秘性意味着后门模型将干净的输入图像分类为正确的类别，而攻击可行性意味着该模型将中毒的输入图像分类为攻击目标类别。</a:t>
            </a:r>
            <a:endParaRPr lang="en-CN"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838640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63842045-1DFE-4771-B18B-AAC26B74C06B}"/>
              </a:ext>
            </a:extLst>
          </p:cNvPr>
          <p:cNvSpPr>
            <a:spLocks noGrp="1"/>
          </p:cNvSpPr>
          <p:nvPr>
            <p:ph type="title"/>
          </p:nvPr>
        </p:nvSpPr>
        <p:spPr>
          <a:xfrm>
            <a:off x="827584" y="188641"/>
            <a:ext cx="6984776" cy="558324"/>
          </a:xfrm>
        </p:spPr>
        <p:txBody>
          <a:bodyPr/>
          <a:lstStyle/>
          <a:p>
            <a:r>
              <a:rPr lang="zh-CN" altLang="en-US" dirty="0"/>
              <a:t> 工作一：</a:t>
            </a:r>
            <a:r>
              <a:rPr lang="zh-CN" altLang="en-US" dirty="0">
                <a:effectLst/>
                <a:latin typeface="Helvetica" pitchFamily="2" charset="0"/>
              </a:rPr>
              <a:t>基于变异熵的木马输入检测</a:t>
            </a:r>
            <a:br>
              <a:rPr lang="zh-CN" altLang="en-US" dirty="0">
                <a:effectLst/>
                <a:latin typeface="Helvetica" pitchFamily="2" charset="0"/>
              </a:rPr>
            </a:br>
            <a:endParaRPr lang="zh-CN" altLang="en-US" dirty="0"/>
          </a:p>
        </p:txBody>
      </p:sp>
      <p:sp>
        <p:nvSpPr>
          <p:cNvPr id="2" name="文本框 3">
            <a:extLst>
              <a:ext uri="{FF2B5EF4-FFF2-40B4-BE49-F238E27FC236}">
                <a16:creationId xmlns:a16="http://schemas.microsoft.com/office/drawing/2014/main" id="{5B0C1884-DCE2-BD5F-8EAF-DB75CA9AFA05}"/>
              </a:ext>
            </a:extLst>
          </p:cNvPr>
          <p:cNvSpPr txBox="1"/>
          <p:nvPr/>
        </p:nvSpPr>
        <p:spPr>
          <a:xfrm>
            <a:off x="454660" y="1052736"/>
            <a:ext cx="8234680" cy="702308"/>
          </a:xfrm>
          <a:prstGeom prst="rect">
            <a:avLst/>
          </a:prstGeom>
          <a:noFill/>
        </p:spPr>
        <p:txBody>
          <a:bodyPr wrap="square" rtlCol="0">
            <a:spAutoFit/>
          </a:bodyPr>
          <a:lstStyle/>
          <a:p>
            <a:pPr>
              <a:lnSpc>
                <a:spcPct val="170000"/>
              </a:lnSpc>
            </a:pPr>
            <a:r>
              <a:rPr lang="zh-CN" altLang="en-US" sz="2800" b="1" dirty="0">
                <a:solidFill>
                  <a:srgbClr val="8B5B8D"/>
                </a:solidFill>
                <a:latin typeface="黑体" panose="02010609060101010101" pitchFamily="49" charset="-122"/>
                <a:ea typeface="黑体" panose="02010609060101010101" pitchFamily="49" charset="-122"/>
                <a:sym typeface="+mn-ea"/>
              </a:rPr>
              <a:t>方法设计</a:t>
            </a:r>
            <a:endParaRPr lang="en-US" altLang="zh-CN" sz="2800" b="1" dirty="0">
              <a:solidFill>
                <a:srgbClr val="8B5B8D"/>
              </a:solidFill>
              <a:latin typeface="黑体" panose="02010609060101010101" pitchFamily="49" charset="-122"/>
              <a:ea typeface="黑体" panose="02010609060101010101" pitchFamily="49" charset="-122"/>
              <a:sym typeface="+mn-ea"/>
            </a:endParaRPr>
          </a:p>
        </p:txBody>
      </p:sp>
      <p:pic>
        <p:nvPicPr>
          <p:cNvPr id="4" name="Picture 3">
            <a:extLst>
              <a:ext uri="{FF2B5EF4-FFF2-40B4-BE49-F238E27FC236}">
                <a16:creationId xmlns:a16="http://schemas.microsoft.com/office/drawing/2014/main" id="{68DA0FA7-D306-08D6-49BA-B8DF736CDD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32268" y="2040932"/>
            <a:ext cx="4125796" cy="3576155"/>
          </a:xfrm>
          <a:prstGeom prst="rect">
            <a:avLst/>
          </a:prstGeom>
        </p:spPr>
      </p:pic>
      <p:sp>
        <p:nvSpPr>
          <p:cNvPr id="8" name="TextBox 7">
            <a:extLst>
              <a:ext uri="{FF2B5EF4-FFF2-40B4-BE49-F238E27FC236}">
                <a16:creationId xmlns:a16="http://schemas.microsoft.com/office/drawing/2014/main" id="{DD027482-B43F-3F6E-0250-1662B4E7026A}"/>
              </a:ext>
            </a:extLst>
          </p:cNvPr>
          <p:cNvSpPr txBox="1"/>
          <p:nvPr/>
        </p:nvSpPr>
        <p:spPr>
          <a:xfrm>
            <a:off x="821422" y="1990132"/>
            <a:ext cx="2382426" cy="369332"/>
          </a:xfrm>
          <a:prstGeom prst="rect">
            <a:avLst/>
          </a:prstGeom>
          <a:noFill/>
        </p:spPr>
        <p:txBody>
          <a:bodyPr wrap="square" rtlCol="0">
            <a:spAutoFit/>
          </a:bodyPr>
          <a:lstStyle/>
          <a:p>
            <a:endParaRPr lang="en-CN" dirty="0"/>
          </a:p>
        </p:txBody>
      </p:sp>
      <p:sp>
        <p:nvSpPr>
          <p:cNvPr id="12" name="TextBox 11">
            <a:extLst>
              <a:ext uri="{FF2B5EF4-FFF2-40B4-BE49-F238E27FC236}">
                <a16:creationId xmlns:a16="http://schemas.microsoft.com/office/drawing/2014/main" id="{34A927ED-317E-5C33-4845-FDED6D5847DB}"/>
              </a:ext>
            </a:extLst>
          </p:cNvPr>
          <p:cNvSpPr txBox="1"/>
          <p:nvPr/>
        </p:nvSpPr>
        <p:spPr>
          <a:xfrm>
            <a:off x="0" y="2174798"/>
            <a:ext cx="4862854" cy="2951449"/>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dirty="0"/>
              <a:t>由于木马样本往往只与深度学习模型中的较少的神经元有关，所以其对模型的决策边界并不敏感</a:t>
            </a:r>
            <a:endParaRPr lang="en-US" altLang="zh-CN" dirty="0"/>
          </a:p>
          <a:p>
            <a:pPr marL="285750" indent="-285750">
              <a:lnSpc>
                <a:spcPct val="150000"/>
              </a:lnSpc>
              <a:buFont typeface="Arial" panose="020B0604020202020204" pitchFamily="34" charset="0"/>
              <a:buChar char="•"/>
            </a:pPr>
            <a:r>
              <a:rPr lang="en-CN" dirty="0"/>
              <a:t>通过变异测试技术对后门模型进行扰动</a:t>
            </a:r>
            <a:r>
              <a:rPr lang="zh-CN" altLang="en-US" dirty="0"/>
              <a:t>，可以获得大量决策边界不同的变异模型</a:t>
            </a:r>
            <a:endParaRPr lang="en-US" altLang="zh-CN" dirty="0"/>
          </a:p>
          <a:p>
            <a:pPr marL="285750" indent="-285750">
              <a:lnSpc>
                <a:spcPct val="150000"/>
              </a:lnSpc>
              <a:buFont typeface="Arial" panose="020B0604020202020204" pitchFamily="34" charset="0"/>
              <a:buChar char="•"/>
            </a:pPr>
            <a:r>
              <a:rPr lang="zh-CN" altLang="en-US" dirty="0"/>
              <a:t>通过统计输入在所有变异模型输出的信息熵来确定是否为木马样本</a:t>
            </a:r>
            <a:endParaRPr lang="en-CN" dirty="0"/>
          </a:p>
        </p:txBody>
      </p:sp>
    </p:spTree>
    <p:extLst>
      <p:ext uri="{BB962C8B-B14F-4D97-AF65-F5344CB8AC3E}">
        <p14:creationId xmlns:p14="http://schemas.microsoft.com/office/powerpoint/2010/main" val="19618988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63842045-1DFE-4771-B18B-AAC26B74C06B}"/>
              </a:ext>
            </a:extLst>
          </p:cNvPr>
          <p:cNvSpPr>
            <a:spLocks noGrp="1"/>
          </p:cNvSpPr>
          <p:nvPr>
            <p:ph type="title"/>
          </p:nvPr>
        </p:nvSpPr>
        <p:spPr>
          <a:xfrm>
            <a:off x="827584" y="188641"/>
            <a:ext cx="7344816" cy="558324"/>
          </a:xfrm>
        </p:spPr>
        <p:txBody>
          <a:bodyPr/>
          <a:lstStyle/>
          <a:p>
            <a:r>
              <a:rPr lang="zh-CN" altLang="en-US" dirty="0"/>
              <a:t> 工作一：</a:t>
            </a:r>
            <a:r>
              <a:rPr lang="zh-CN" altLang="en-US" dirty="0">
                <a:effectLst/>
                <a:latin typeface="Helvetica" pitchFamily="2" charset="0"/>
              </a:rPr>
              <a:t>基于变异熵的木马输入检测</a:t>
            </a:r>
            <a:br>
              <a:rPr lang="zh-CN" altLang="en-US" dirty="0">
                <a:effectLst/>
                <a:latin typeface="Helvetica" pitchFamily="2" charset="0"/>
              </a:rPr>
            </a:br>
            <a:endParaRPr lang="zh-CN" altLang="en-US" dirty="0"/>
          </a:p>
        </p:txBody>
      </p:sp>
      <p:sp>
        <p:nvSpPr>
          <p:cNvPr id="2" name="文本框 3">
            <a:extLst>
              <a:ext uri="{FF2B5EF4-FFF2-40B4-BE49-F238E27FC236}">
                <a16:creationId xmlns:a16="http://schemas.microsoft.com/office/drawing/2014/main" id="{5B0C1884-DCE2-BD5F-8EAF-DB75CA9AFA05}"/>
              </a:ext>
            </a:extLst>
          </p:cNvPr>
          <p:cNvSpPr txBox="1"/>
          <p:nvPr/>
        </p:nvSpPr>
        <p:spPr>
          <a:xfrm>
            <a:off x="454660" y="1052736"/>
            <a:ext cx="8234680" cy="702308"/>
          </a:xfrm>
          <a:prstGeom prst="rect">
            <a:avLst/>
          </a:prstGeom>
          <a:noFill/>
        </p:spPr>
        <p:txBody>
          <a:bodyPr wrap="square" rtlCol="0">
            <a:spAutoFit/>
          </a:bodyPr>
          <a:lstStyle/>
          <a:p>
            <a:pPr>
              <a:lnSpc>
                <a:spcPct val="170000"/>
              </a:lnSpc>
            </a:pPr>
            <a:r>
              <a:rPr lang="zh-CN" altLang="en-US" sz="2800" b="1" dirty="0">
                <a:solidFill>
                  <a:srgbClr val="8B5B8D"/>
                </a:solidFill>
                <a:latin typeface="黑体" panose="02010609060101010101" pitchFamily="49" charset="-122"/>
                <a:ea typeface="黑体" panose="02010609060101010101" pitchFamily="49" charset="-122"/>
                <a:sym typeface="+mn-ea"/>
              </a:rPr>
              <a:t>方法设计</a:t>
            </a:r>
            <a:endParaRPr lang="en-US" altLang="zh-CN" sz="2800" b="1" dirty="0">
              <a:solidFill>
                <a:srgbClr val="8B5B8D"/>
              </a:solidFill>
              <a:latin typeface="黑体" panose="02010609060101010101" pitchFamily="49" charset="-122"/>
              <a:ea typeface="黑体" panose="02010609060101010101" pitchFamily="49" charset="-122"/>
              <a:sym typeface="+mn-ea"/>
            </a:endParaRPr>
          </a:p>
        </p:txBody>
      </p:sp>
      <p:sp>
        <p:nvSpPr>
          <p:cNvPr id="8" name="TextBox 7">
            <a:extLst>
              <a:ext uri="{FF2B5EF4-FFF2-40B4-BE49-F238E27FC236}">
                <a16:creationId xmlns:a16="http://schemas.microsoft.com/office/drawing/2014/main" id="{DD027482-B43F-3F6E-0250-1662B4E7026A}"/>
              </a:ext>
            </a:extLst>
          </p:cNvPr>
          <p:cNvSpPr txBox="1"/>
          <p:nvPr/>
        </p:nvSpPr>
        <p:spPr>
          <a:xfrm>
            <a:off x="821422" y="1990132"/>
            <a:ext cx="2382426" cy="369332"/>
          </a:xfrm>
          <a:prstGeom prst="rect">
            <a:avLst/>
          </a:prstGeom>
          <a:noFill/>
        </p:spPr>
        <p:txBody>
          <a:bodyPr wrap="square" rtlCol="0">
            <a:spAutoFit/>
          </a:bodyPr>
          <a:lstStyle/>
          <a:p>
            <a:endParaRPr lang="en-CN" dirty="0"/>
          </a:p>
        </p:txBody>
      </p:sp>
      <p:graphicFrame>
        <p:nvGraphicFramePr>
          <p:cNvPr id="3" name="Table 5">
            <a:extLst>
              <a:ext uri="{FF2B5EF4-FFF2-40B4-BE49-F238E27FC236}">
                <a16:creationId xmlns:a16="http://schemas.microsoft.com/office/drawing/2014/main" id="{5F76AE16-41D9-AC6E-3083-5EE2390114C5}"/>
              </a:ext>
            </a:extLst>
          </p:cNvPr>
          <p:cNvGraphicFramePr>
            <a:graphicFrameLocks noGrp="1"/>
          </p:cNvGraphicFramePr>
          <p:nvPr>
            <p:extLst>
              <p:ext uri="{D42A27DB-BD31-4B8C-83A1-F6EECF244321}">
                <p14:modId xmlns:p14="http://schemas.microsoft.com/office/powerpoint/2010/main" val="1819870529"/>
              </p:ext>
            </p:extLst>
          </p:nvPr>
        </p:nvGraphicFramePr>
        <p:xfrm>
          <a:off x="251520" y="2248838"/>
          <a:ext cx="8640960" cy="3566160"/>
        </p:xfrm>
        <a:graphic>
          <a:graphicData uri="http://schemas.openxmlformats.org/drawingml/2006/table">
            <a:tbl>
              <a:tblPr firstRow="1" bandRow="1">
                <a:tableStyleId>{5C22544A-7EE6-4342-B048-85BDC9FD1C3A}</a:tableStyleId>
              </a:tblPr>
              <a:tblGrid>
                <a:gridCol w="2880320">
                  <a:extLst>
                    <a:ext uri="{9D8B030D-6E8A-4147-A177-3AD203B41FA5}">
                      <a16:colId xmlns:a16="http://schemas.microsoft.com/office/drawing/2014/main" val="1043330943"/>
                    </a:ext>
                  </a:extLst>
                </a:gridCol>
                <a:gridCol w="2880320">
                  <a:extLst>
                    <a:ext uri="{9D8B030D-6E8A-4147-A177-3AD203B41FA5}">
                      <a16:colId xmlns:a16="http://schemas.microsoft.com/office/drawing/2014/main" val="2994755600"/>
                    </a:ext>
                  </a:extLst>
                </a:gridCol>
                <a:gridCol w="2880320">
                  <a:extLst>
                    <a:ext uri="{9D8B030D-6E8A-4147-A177-3AD203B41FA5}">
                      <a16:colId xmlns:a16="http://schemas.microsoft.com/office/drawing/2014/main" val="1491028341"/>
                    </a:ext>
                  </a:extLst>
                </a:gridCol>
              </a:tblGrid>
              <a:tr h="0">
                <a:tc>
                  <a:txBody>
                    <a:bodyPr/>
                    <a:lstStyle/>
                    <a:p>
                      <a:pPr algn="ctr"/>
                      <a:r>
                        <a:rPr lang="en-CN" dirty="0"/>
                        <a:t>变异算子</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N" dirty="0"/>
                        <a:t>级别</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N" dirty="0"/>
                        <a:t>解释</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6536219"/>
                  </a:ext>
                </a:extLst>
              </a:tr>
              <a:tr h="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800" kern="1200" dirty="0">
                          <a:solidFill>
                            <a:schemeClr val="dk1"/>
                          </a:solidFill>
                          <a:effectLst/>
                          <a:latin typeface="Times New Roman" panose="02020603050405020304" pitchFamily="18" charset="0"/>
                          <a:ea typeface="+mn-ea"/>
                          <a:cs typeface="Times New Roman" panose="02020603050405020304" pitchFamily="18" charset="0"/>
                        </a:rPr>
                        <a:t>Gaussian Fuzzing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GB" dirty="0">
                          <a:latin typeface="Times New Roman" panose="02020603050405020304" pitchFamily="18" charset="0"/>
                          <a:cs typeface="Times New Roman" panose="02020603050405020304" pitchFamily="18" charset="0"/>
                        </a:rPr>
                        <a:t>Weight</a:t>
                      </a:r>
                      <a:endParaRPr lang="en-CN"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GB" sz="1800" kern="1200" dirty="0">
                          <a:solidFill>
                            <a:schemeClr val="dk1"/>
                          </a:solidFill>
                          <a:effectLst/>
                          <a:latin typeface="Times New Roman" panose="02020603050405020304" pitchFamily="18" charset="0"/>
                          <a:ea typeface="+mn-ea"/>
                          <a:cs typeface="Times New Roman" panose="02020603050405020304" pitchFamily="18" charset="0"/>
                        </a:rPr>
                        <a:t>Fuzz weight by</a:t>
                      </a:r>
                    </a:p>
                    <a:p>
                      <a:pPr algn="ctr"/>
                      <a:r>
                        <a:rPr lang="en-GB" sz="1800" kern="1200" dirty="0">
                          <a:solidFill>
                            <a:schemeClr val="dk1"/>
                          </a:solidFill>
                          <a:effectLst/>
                          <a:latin typeface="Times New Roman" panose="02020603050405020304" pitchFamily="18" charset="0"/>
                          <a:ea typeface="+mn-ea"/>
                          <a:cs typeface="Times New Roman" panose="02020603050405020304" pitchFamily="18" charset="0"/>
                        </a:rPr>
                        <a:t>Gaussian Distribution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80534949"/>
                  </a:ext>
                </a:extLst>
              </a:tr>
              <a:tr h="0">
                <a:tc>
                  <a:txBody>
                    <a:bodyPr/>
                    <a:lstStyle/>
                    <a:p>
                      <a:pPr algn="ctr"/>
                      <a:r>
                        <a:rPr lang="en-GB" dirty="0">
                          <a:latin typeface="Times New Roman" panose="02020603050405020304" pitchFamily="18" charset="0"/>
                          <a:cs typeface="Times New Roman" panose="02020603050405020304" pitchFamily="18" charset="0"/>
                        </a:rPr>
                        <a:t>Weight Shuffling</a:t>
                      </a:r>
                      <a:endParaRPr lang="en-CN"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800" kern="1200" dirty="0">
                          <a:solidFill>
                            <a:schemeClr val="dk1"/>
                          </a:solidFill>
                          <a:effectLst/>
                          <a:latin typeface="Times New Roman" panose="02020603050405020304" pitchFamily="18" charset="0"/>
                          <a:ea typeface="+mn-ea"/>
                          <a:cs typeface="Times New Roman" panose="02020603050405020304" pitchFamily="18" charset="0"/>
                        </a:rPr>
                        <a:t>Neuron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GB" sz="1800" kern="1200" dirty="0">
                          <a:solidFill>
                            <a:schemeClr val="dk1"/>
                          </a:solidFill>
                          <a:effectLst/>
                          <a:latin typeface="Times New Roman" panose="02020603050405020304" pitchFamily="18" charset="0"/>
                          <a:ea typeface="+mn-ea"/>
                          <a:cs typeface="Times New Roman" panose="02020603050405020304" pitchFamily="18" charset="0"/>
                        </a:rPr>
                        <a:t>Shuffle weights</a:t>
                      </a:r>
                    </a:p>
                    <a:p>
                      <a:pPr algn="ctr"/>
                      <a:r>
                        <a:rPr lang="en-GB" sz="1800" kern="1200" dirty="0">
                          <a:solidFill>
                            <a:schemeClr val="dk1"/>
                          </a:solidFill>
                          <a:effectLst/>
                          <a:latin typeface="Times New Roman" panose="02020603050405020304" pitchFamily="18" charset="0"/>
                          <a:ea typeface="+mn-ea"/>
                          <a:cs typeface="Times New Roman" panose="02020603050405020304" pitchFamily="18" charset="0"/>
                        </a:rPr>
                        <a:t>of selected neurons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70027625"/>
                  </a:ext>
                </a:extLst>
              </a:tr>
              <a:tr h="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800" kern="1200" dirty="0">
                          <a:solidFill>
                            <a:schemeClr val="dk1"/>
                          </a:solidFill>
                          <a:effectLst/>
                          <a:latin typeface="Times New Roman" panose="02020603050405020304" pitchFamily="18" charset="0"/>
                          <a:ea typeface="+mn-ea"/>
                          <a:cs typeface="Times New Roman" panose="02020603050405020304" pitchFamily="18" charset="0"/>
                        </a:rPr>
                        <a:t>Neuron Effect Blocking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800" kern="1200" dirty="0">
                          <a:solidFill>
                            <a:schemeClr val="dk1"/>
                          </a:solidFill>
                          <a:effectLst/>
                          <a:latin typeface="Times New Roman" panose="02020603050405020304" pitchFamily="18" charset="0"/>
                          <a:ea typeface="+mn-ea"/>
                          <a:cs typeface="Times New Roman" panose="02020603050405020304" pitchFamily="18" charset="0"/>
                        </a:rPr>
                        <a:t>Neuron</a:t>
                      </a:r>
                    </a:p>
                    <a:p>
                      <a:pPr algn="ctr"/>
                      <a:endParaRPr lang="en-CN"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GB" sz="1800" kern="1200" dirty="0">
                          <a:solidFill>
                            <a:schemeClr val="dk1"/>
                          </a:solidFill>
                          <a:effectLst/>
                          <a:latin typeface="Times New Roman" panose="02020603050405020304" pitchFamily="18" charset="0"/>
                          <a:ea typeface="+mn-ea"/>
                          <a:cs typeface="Times New Roman" panose="02020603050405020304" pitchFamily="18" charset="0"/>
                        </a:rPr>
                        <a:t>Block selected neurons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67076523"/>
                  </a:ext>
                </a:extLst>
              </a:tr>
              <a:tr h="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800" kern="1200" dirty="0">
                          <a:solidFill>
                            <a:schemeClr val="dk1"/>
                          </a:solidFill>
                          <a:effectLst/>
                          <a:latin typeface="Times New Roman" panose="02020603050405020304" pitchFamily="18" charset="0"/>
                          <a:ea typeface="+mn-ea"/>
                          <a:cs typeface="Times New Roman" panose="02020603050405020304" pitchFamily="18" charset="0"/>
                        </a:rPr>
                        <a:t>Neuron Activation Inverse</a:t>
                      </a:r>
                    </a:p>
                    <a:p>
                      <a:pPr algn="ctr"/>
                      <a:endParaRPr lang="en-CN"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800" kern="1200" dirty="0">
                          <a:solidFill>
                            <a:schemeClr val="dk1"/>
                          </a:solidFill>
                          <a:effectLst/>
                          <a:latin typeface="Times New Roman" panose="02020603050405020304" pitchFamily="18" charset="0"/>
                          <a:ea typeface="+mn-ea"/>
                          <a:cs typeface="Times New Roman" panose="02020603050405020304" pitchFamily="18" charset="0"/>
                        </a:rPr>
                        <a:t>Neuron</a:t>
                      </a:r>
                    </a:p>
                    <a:p>
                      <a:pPr algn="ctr"/>
                      <a:endParaRPr lang="en-CN"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GB" sz="1800" kern="1200" dirty="0">
                          <a:solidFill>
                            <a:schemeClr val="dk1"/>
                          </a:solidFill>
                          <a:effectLst/>
                          <a:latin typeface="Times New Roman" panose="02020603050405020304" pitchFamily="18" charset="0"/>
                          <a:ea typeface="+mn-ea"/>
                          <a:cs typeface="Times New Roman" panose="02020603050405020304" pitchFamily="18" charset="0"/>
                        </a:rPr>
                        <a:t>Reverse the activation</a:t>
                      </a:r>
                    </a:p>
                    <a:p>
                      <a:pPr algn="ctr"/>
                      <a:r>
                        <a:rPr lang="en-GB" sz="1800" kern="1200" dirty="0">
                          <a:solidFill>
                            <a:schemeClr val="dk1"/>
                          </a:solidFill>
                          <a:effectLst/>
                          <a:latin typeface="Times New Roman" panose="02020603050405020304" pitchFamily="18" charset="0"/>
                          <a:ea typeface="+mn-ea"/>
                          <a:cs typeface="Times New Roman" panose="02020603050405020304" pitchFamily="18" charset="0"/>
                        </a:rPr>
                        <a:t>of selected neurons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87916084"/>
                  </a:ext>
                </a:extLst>
              </a:tr>
              <a:tr h="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800" kern="1200" dirty="0">
                          <a:solidFill>
                            <a:schemeClr val="dk1"/>
                          </a:solidFill>
                          <a:effectLst/>
                          <a:latin typeface="Times New Roman" panose="02020603050405020304" pitchFamily="18" charset="0"/>
                          <a:ea typeface="+mn-ea"/>
                          <a:cs typeface="Times New Roman" panose="02020603050405020304" pitchFamily="18" charset="0"/>
                        </a:rPr>
                        <a:t>Neuron Switch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800" kern="1200" dirty="0">
                          <a:solidFill>
                            <a:schemeClr val="dk1"/>
                          </a:solidFill>
                          <a:effectLst/>
                          <a:latin typeface="Times New Roman" panose="02020603050405020304" pitchFamily="18" charset="0"/>
                          <a:ea typeface="+mn-ea"/>
                          <a:cs typeface="Times New Roman" panose="02020603050405020304" pitchFamily="18" charset="0"/>
                        </a:rPr>
                        <a:t>Neuron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GB" sz="1800" kern="1200" dirty="0">
                          <a:solidFill>
                            <a:schemeClr val="dk1"/>
                          </a:solidFill>
                          <a:effectLst/>
                          <a:latin typeface="Times New Roman" panose="02020603050405020304" pitchFamily="18" charset="0"/>
                          <a:ea typeface="+mn-ea"/>
                          <a:cs typeface="Times New Roman" panose="02020603050405020304" pitchFamily="18" charset="0"/>
                        </a:rPr>
                        <a:t>Switch two selected</a:t>
                      </a:r>
                    </a:p>
                    <a:p>
                      <a:pPr algn="ctr"/>
                      <a:r>
                        <a:rPr lang="en-GB" sz="1800" kern="1200" dirty="0">
                          <a:solidFill>
                            <a:schemeClr val="dk1"/>
                          </a:solidFill>
                          <a:effectLst/>
                          <a:latin typeface="Times New Roman" panose="02020603050405020304" pitchFamily="18" charset="0"/>
                          <a:ea typeface="+mn-ea"/>
                          <a:cs typeface="Times New Roman" panose="02020603050405020304" pitchFamily="18" charset="0"/>
                        </a:rPr>
                        <a:t>neurons in one layer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22025642"/>
                  </a:ext>
                </a:extLst>
              </a:tr>
            </a:tbl>
          </a:graphicData>
        </a:graphic>
      </p:graphicFrame>
      <p:sp>
        <p:nvSpPr>
          <p:cNvPr id="6" name="TextBox 5">
            <a:extLst>
              <a:ext uri="{FF2B5EF4-FFF2-40B4-BE49-F238E27FC236}">
                <a16:creationId xmlns:a16="http://schemas.microsoft.com/office/drawing/2014/main" id="{31A62014-4135-6B3C-52DA-26D8261B5875}"/>
              </a:ext>
            </a:extLst>
          </p:cNvPr>
          <p:cNvSpPr txBox="1"/>
          <p:nvPr/>
        </p:nvSpPr>
        <p:spPr>
          <a:xfrm>
            <a:off x="2915816" y="1720426"/>
            <a:ext cx="3600400" cy="369332"/>
          </a:xfrm>
          <a:prstGeom prst="rect">
            <a:avLst/>
          </a:prstGeom>
          <a:noFill/>
        </p:spPr>
        <p:txBody>
          <a:bodyPr wrap="square" rtlCol="0">
            <a:spAutoFit/>
          </a:bodyPr>
          <a:lstStyle/>
          <a:p>
            <a:r>
              <a:rPr lang="en-CN" dirty="0"/>
              <a:t>我们应用</a:t>
            </a:r>
            <a:r>
              <a:rPr lang="en-US" altLang="zh-CN" dirty="0"/>
              <a:t>5</a:t>
            </a:r>
            <a:r>
              <a:rPr lang="zh-CN" altLang="en-US" dirty="0"/>
              <a:t>种模型级的变异算子</a:t>
            </a:r>
            <a:endParaRPr lang="en-CN" dirty="0"/>
          </a:p>
        </p:txBody>
      </p:sp>
    </p:spTree>
    <p:extLst>
      <p:ext uri="{BB962C8B-B14F-4D97-AF65-F5344CB8AC3E}">
        <p14:creationId xmlns:p14="http://schemas.microsoft.com/office/powerpoint/2010/main" val="34367832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63842045-1DFE-4771-B18B-AAC26B74C06B}"/>
              </a:ext>
            </a:extLst>
          </p:cNvPr>
          <p:cNvSpPr>
            <a:spLocks noGrp="1"/>
          </p:cNvSpPr>
          <p:nvPr>
            <p:ph type="title"/>
          </p:nvPr>
        </p:nvSpPr>
        <p:spPr>
          <a:xfrm>
            <a:off x="827584" y="188641"/>
            <a:ext cx="7056784" cy="558324"/>
          </a:xfrm>
        </p:spPr>
        <p:txBody>
          <a:bodyPr/>
          <a:lstStyle/>
          <a:p>
            <a:r>
              <a:rPr lang="zh-CN" altLang="en-US" dirty="0"/>
              <a:t> 工作一：</a:t>
            </a:r>
            <a:r>
              <a:rPr lang="zh-CN" altLang="en-US" dirty="0">
                <a:effectLst/>
                <a:latin typeface="Helvetica" pitchFamily="2" charset="0"/>
              </a:rPr>
              <a:t>基于变异熵的木马输入检测</a:t>
            </a:r>
            <a:br>
              <a:rPr lang="zh-CN" altLang="en-US" dirty="0">
                <a:effectLst/>
                <a:latin typeface="Helvetica" pitchFamily="2" charset="0"/>
              </a:rPr>
            </a:br>
            <a:endParaRPr lang="zh-CN" altLang="en-US" dirty="0"/>
          </a:p>
        </p:txBody>
      </p:sp>
      <p:sp>
        <p:nvSpPr>
          <p:cNvPr id="2" name="文本框 3">
            <a:extLst>
              <a:ext uri="{FF2B5EF4-FFF2-40B4-BE49-F238E27FC236}">
                <a16:creationId xmlns:a16="http://schemas.microsoft.com/office/drawing/2014/main" id="{5B0C1884-DCE2-BD5F-8EAF-DB75CA9AFA05}"/>
              </a:ext>
            </a:extLst>
          </p:cNvPr>
          <p:cNvSpPr txBox="1"/>
          <p:nvPr/>
        </p:nvSpPr>
        <p:spPr>
          <a:xfrm>
            <a:off x="238636" y="900000"/>
            <a:ext cx="8234680" cy="702308"/>
          </a:xfrm>
          <a:prstGeom prst="rect">
            <a:avLst/>
          </a:prstGeom>
          <a:noFill/>
        </p:spPr>
        <p:txBody>
          <a:bodyPr wrap="square" rtlCol="0">
            <a:spAutoFit/>
          </a:bodyPr>
          <a:lstStyle/>
          <a:p>
            <a:pPr>
              <a:lnSpc>
                <a:spcPct val="170000"/>
              </a:lnSpc>
            </a:pPr>
            <a:r>
              <a:rPr lang="zh-CN" altLang="en-US" sz="2800" b="1" dirty="0">
                <a:solidFill>
                  <a:srgbClr val="8B5B8D"/>
                </a:solidFill>
                <a:latin typeface="黑体" panose="02010609060101010101" pitchFamily="49" charset="-122"/>
                <a:ea typeface="黑体" panose="02010609060101010101" pitchFamily="49" charset="-122"/>
                <a:sym typeface="+mn-ea"/>
              </a:rPr>
              <a:t>方法设计</a:t>
            </a:r>
            <a:endParaRPr lang="en-US" altLang="zh-CN" sz="2800" b="1" dirty="0">
              <a:solidFill>
                <a:srgbClr val="8B5B8D"/>
              </a:solidFill>
              <a:latin typeface="黑体" panose="02010609060101010101" pitchFamily="49" charset="-122"/>
              <a:ea typeface="黑体" panose="02010609060101010101" pitchFamily="49" charset="-122"/>
              <a:sym typeface="+mn-ea"/>
            </a:endParaRPr>
          </a:p>
        </p:txBody>
      </p:sp>
      <p:pic>
        <p:nvPicPr>
          <p:cNvPr id="14" name="Picture 13">
            <a:extLst>
              <a:ext uri="{FF2B5EF4-FFF2-40B4-BE49-F238E27FC236}">
                <a16:creationId xmlns:a16="http://schemas.microsoft.com/office/drawing/2014/main" id="{87CE07F5-9C9C-B690-9682-CB1E7E3EF36F}"/>
              </a:ext>
            </a:extLst>
          </p:cNvPr>
          <p:cNvPicPr>
            <a:picLocks noChangeAspect="1"/>
          </p:cNvPicPr>
          <p:nvPr/>
        </p:nvPicPr>
        <p:blipFill>
          <a:blip r:embed="rId3"/>
          <a:stretch>
            <a:fillRect/>
          </a:stretch>
        </p:blipFill>
        <p:spPr>
          <a:xfrm>
            <a:off x="22612" y="1602309"/>
            <a:ext cx="2749188" cy="4703994"/>
          </a:xfrm>
          <a:prstGeom prst="rect">
            <a:avLst/>
          </a:prstGeom>
        </p:spPr>
      </p:pic>
      <p:pic>
        <p:nvPicPr>
          <p:cNvPr id="15" name="Picture 14">
            <a:extLst>
              <a:ext uri="{FF2B5EF4-FFF2-40B4-BE49-F238E27FC236}">
                <a16:creationId xmlns:a16="http://schemas.microsoft.com/office/drawing/2014/main" id="{81314537-23FA-ECB5-1175-EFF95C9B8535}"/>
              </a:ext>
            </a:extLst>
          </p:cNvPr>
          <p:cNvPicPr>
            <a:picLocks noChangeAspect="1"/>
          </p:cNvPicPr>
          <p:nvPr/>
        </p:nvPicPr>
        <p:blipFill>
          <a:blip r:embed="rId4"/>
          <a:stretch>
            <a:fillRect/>
          </a:stretch>
        </p:blipFill>
        <p:spPr>
          <a:xfrm>
            <a:off x="5148064" y="692696"/>
            <a:ext cx="1110422" cy="6061055"/>
          </a:xfrm>
          <a:prstGeom prst="rect">
            <a:avLst/>
          </a:prstGeom>
        </p:spPr>
      </p:pic>
      <p:sp>
        <p:nvSpPr>
          <p:cNvPr id="20" name="TextBox 19">
            <a:extLst>
              <a:ext uri="{FF2B5EF4-FFF2-40B4-BE49-F238E27FC236}">
                <a16:creationId xmlns:a16="http://schemas.microsoft.com/office/drawing/2014/main" id="{10A63552-B1D9-097E-A294-BA8AF355D8DD}"/>
              </a:ext>
            </a:extLst>
          </p:cNvPr>
          <p:cNvSpPr txBox="1"/>
          <p:nvPr/>
        </p:nvSpPr>
        <p:spPr>
          <a:xfrm>
            <a:off x="2723786" y="1599806"/>
            <a:ext cx="1826141" cy="2062103"/>
          </a:xfrm>
          <a:prstGeom prst="rect">
            <a:avLst/>
          </a:prstGeom>
          <a:noFill/>
        </p:spPr>
        <p:txBody>
          <a:bodyPr wrap="none" rtlCol="0">
            <a:spAutoFit/>
          </a:bodyPr>
          <a:lstStyle/>
          <a:p>
            <a:r>
              <a:rPr lang="en-CN" sz="1600" dirty="0">
                <a:latin typeface="Times New Roman" panose="02020603050405020304" pitchFamily="18" charset="0"/>
                <a:cs typeface="Times New Roman" panose="02020603050405020304" pitchFamily="18" charset="0"/>
              </a:rPr>
              <a:t>第一步</a:t>
            </a:r>
            <a:r>
              <a:rPr lang="zh-CN" altLang="en-US" sz="1600" dirty="0">
                <a:latin typeface="Times New Roman" panose="02020603050405020304" pitchFamily="18" charset="0"/>
                <a:cs typeface="Times New Roman" panose="02020603050405020304" pitchFamily="18" charset="0"/>
              </a:rPr>
              <a:t>：</a:t>
            </a:r>
            <a:endParaRPr lang="en-US" altLang="zh-CN" sz="1600" dirty="0">
              <a:latin typeface="Times New Roman" panose="02020603050405020304" pitchFamily="18" charset="0"/>
              <a:cs typeface="Times New Roman" panose="02020603050405020304" pitchFamily="18" charset="0"/>
            </a:endParaRPr>
          </a:p>
          <a:p>
            <a:r>
              <a:rPr lang="zh-CN" altLang="en-US" sz="1600" dirty="0">
                <a:latin typeface="Times New Roman" panose="02020603050405020304" pitchFamily="18" charset="0"/>
                <a:cs typeface="Times New Roman" panose="02020603050405020304" pitchFamily="18" charset="0"/>
              </a:rPr>
              <a:t>确定攻击目标类。</a:t>
            </a:r>
            <a:endParaRPr lang="en-US" altLang="zh-CN" sz="1600" dirty="0">
              <a:latin typeface="Times New Roman" panose="02020603050405020304" pitchFamily="18" charset="0"/>
              <a:cs typeface="Times New Roman" panose="02020603050405020304" pitchFamily="18" charset="0"/>
            </a:endParaRPr>
          </a:p>
          <a:p>
            <a:r>
              <a:rPr lang="zh-CN" altLang="en-US" sz="1600" dirty="0">
                <a:latin typeface="Times New Roman" panose="02020603050405020304" pitchFamily="18" charset="0"/>
                <a:cs typeface="Times New Roman" panose="02020603050405020304" pitchFamily="18" charset="0"/>
              </a:rPr>
              <a:t>通过分析各个类别</a:t>
            </a:r>
            <a:endParaRPr lang="en-US" altLang="zh-CN" sz="1600" dirty="0">
              <a:latin typeface="Times New Roman" panose="02020603050405020304" pitchFamily="18" charset="0"/>
              <a:cs typeface="Times New Roman" panose="02020603050405020304" pitchFamily="18" charset="0"/>
            </a:endParaRPr>
          </a:p>
          <a:p>
            <a:r>
              <a:rPr lang="zh-CN" altLang="en-US" sz="1600" dirty="0">
                <a:latin typeface="Times New Roman" panose="02020603050405020304" pitchFamily="18" charset="0"/>
                <a:cs typeface="Times New Roman" panose="02020603050405020304" pitchFamily="18" charset="0"/>
              </a:rPr>
              <a:t>在变异模型集上的</a:t>
            </a:r>
            <a:endParaRPr lang="en-US" altLang="zh-CN" sz="1600" dirty="0">
              <a:latin typeface="Times New Roman" panose="02020603050405020304" pitchFamily="18" charset="0"/>
              <a:cs typeface="Times New Roman" panose="02020603050405020304" pitchFamily="18" charset="0"/>
            </a:endParaRPr>
          </a:p>
          <a:p>
            <a:r>
              <a:rPr lang="zh-CN" altLang="en-US" sz="1600" dirty="0">
                <a:latin typeface="Times New Roman" panose="02020603050405020304" pitchFamily="18" charset="0"/>
                <a:cs typeface="Times New Roman" panose="02020603050405020304" pitchFamily="18" charset="0"/>
              </a:rPr>
              <a:t>预测精度分布，发</a:t>
            </a:r>
            <a:endParaRPr lang="en-US" altLang="zh-CN" sz="1600" dirty="0">
              <a:latin typeface="Times New Roman" panose="02020603050405020304" pitchFamily="18" charset="0"/>
              <a:cs typeface="Times New Roman" panose="02020603050405020304" pitchFamily="18" charset="0"/>
            </a:endParaRPr>
          </a:p>
          <a:p>
            <a:r>
              <a:rPr lang="zh-CN" altLang="en-US" sz="1600" dirty="0">
                <a:latin typeface="Times New Roman" panose="02020603050405020304" pitchFamily="18" charset="0"/>
                <a:cs typeface="Times New Roman" panose="02020603050405020304" pitchFamily="18" charset="0"/>
              </a:rPr>
              <a:t>现在攻击目标类上</a:t>
            </a:r>
            <a:endParaRPr lang="en-US" altLang="zh-CN" sz="1600" dirty="0">
              <a:latin typeface="Times New Roman" panose="02020603050405020304" pitchFamily="18" charset="0"/>
              <a:cs typeface="Times New Roman" panose="02020603050405020304" pitchFamily="18" charset="0"/>
            </a:endParaRPr>
          </a:p>
          <a:p>
            <a:r>
              <a:rPr lang="zh-CN" altLang="en-US" sz="1600" dirty="0">
                <a:latin typeface="Times New Roman" panose="02020603050405020304" pitchFamily="18" charset="0"/>
                <a:cs typeface="Times New Roman" panose="02020603050405020304" pitchFamily="18" charset="0"/>
              </a:rPr>
              <a:t>的分布与其他类上</a:t>
            </a:r>
            <a:endParaRPr lang="en-US" altLang="zh-CN" sz="1600" dirty="0">
              <a:latin typeface="Times New Roman" panose="02020603050405020304" pitchFamily="18" charset="0"/>
              <a:cs typeface="Times New Roman" panose="02020603050405020304" pitchFamily="18" charset="0"/>
            </a:endParaRPr>
          </a:p>
          <a:p>
            <a:r>
              <a:rPr lang="zh-CN" altLang="en-US" sz="1600" dirty="0">
                <a:latin typeface="Times New Roman" panose="02020603050405020304" pitchFamily="18" charset="0"/>
                <a:cs typeface="Times New Roman" panose="02020603050405020304" pitchFamily="18" charset="0"/>
              </a:rPr>
              <a:t>具有明显差异。</a:t>
            </a:r>
            <a:endParaRPr lang="en-CN" sz="1600" dirty="0">
              <a:latin typeface="Times New Roman" panose="02020603050405020304" pitchFamily="18" charset="0"/>
              <a:cs typeface="Times New Roman" panose="02020603050405020304" pitchFamily="18" charset="0"/>
            </a:endParaRPr>
          </a:p>
        </p:txBody>
      </p:sp>
      <p:sp>
        <p:nvSpPr>
          <p:cNvPr id="27" name="TextBox 26">
            <a:extLst>
              <a:ext uri="{FF2B5EF4-FFF2-40B4-BE49-F238E27FC236}">
                <a16:creationId xmlns:a16="http://schemas.microsoft.com/office/drawing/2014/main" id="{D330D8A9-612A-1216-4591-73C07DE113EC}"/>
              </a:ext>
            </a:extLst>
          </p:cNvPr>
          <p:cNvSpPr txBox="1"/>
          <p:nvPr/>
        </p:nvSpPr>
        <p:spPr>
          <a:xfrm>
            <a:off x="6258486" y="1599806"/>
            <a:ext cx="2646878" cy="4278094"/>
          </a:xfrm>
          <a:prstGeom prst="rect">
            <a:avLst/>
          </a:prstGeom>
          <a:noFill/>
        </p:spPr>
        <p:txBody>
          <a:bodyPr wrap="none" rtlCol="0">
            <a:spAutoFit/>
          </a:bodyPr>
          <a:lstStyle/>
          <a:p>
            <a:r>
              <a:rPr lang="en-CN" sz="1600" dirty="0">
                <a:latin typeface="Times New Roman" panose="02020603050405020304" pitchFamily="18" charset="0"/>
                <a:cs typeface="Times New Roman" panose="02020603050405020304" pitchFamily="18" charset="0"/>
              </a:rPr>
              <a:t>第二步</a:t>
            </a:r>
            <a:r>
              <a:rPr lang="zh-CN" altLang="en-US" sz="1600" dirty="0">
                <a:latin typeface="Times New Roman" panose="02020603050405020304" pitchFamily="18" charset="0"/>
                <a:cs typeface="Times New Roman" panose="02020603050405020304" pitchFamily="18" charset="0"/>
              </a:rPr>
              <a:t>：</a:t>
            </a:r>
            <a:endParaRPr lang="en-US" altLang="zh-CN" sz="1600" dirty="0">
              <a:latin typeface="Times New Roman" panose="02020603050405020304" pitchFamily="18" charset="0"/>
              <a:cs typeface="Times New Roman" panose="02020603050405020304" pitchFamily="18" charset="0"/>
            </a:endParaRPr>
          </a:p>
          <a:p>
            <a:r>
              <a:rPr lang="zh-CN" altLang="en-US" sz="1600" dirty="0">
                <a:latin typeface="Times New Roman" panose="02020603050405020304" pitchFamily="18" charset="0"/>
                <a:cs typeface="Times New Roman" panose="02020603050405020304" pitchFamily="18" charset="0"/>
              </a:rPr>
              <a:t>检测木马样本。</a:t>
            </a:r>
            <a:endParaRPr lang="en-US" altLang="zh-CN" sz="16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zh-CN" altLang="en-US" sz="1600" dirty="0">
                <a:latin typeface="Times New Roman" panose="02020603050405020304" pitchFamily="18" charset="0"/>
                <a:cs typeface="Times New Roman" panose="02020603050405020304" pitchFamily="18" charset="0"/>
              </a:rPr>
              <a:t>变异模型排序：</a:t>
            </a:r>
            <a:endParaRPr lang="en-US" altLang="zh-CN" sz="1600" dirty="0">
              <a:latin typeface="Times New Roman" panose="02020603050405020304" pitchFamily="18" charset="0"/>
              <a:cs typeface="Times New Roman" panose="02020603050405020304" pitchFamily="18" charset="0"/>
            </a:endParaRPr>
          </a:p>
          <a:p>
            <a:r>
              <a:rPr lang="zh-CN" altLang="en-US" sz="1600" dirty="0">
                <a:latin typeface="Times New Roman" panose="02020603050405020304" pitchFamily="18" charset="0"/>
                <a:cs typeface="Times New Roman" panose="02020603050405020304" pitchFamily="18" charset="0"/>
              </a:rPr>
              <a:t>通过人工选择出的干净</a:t>
            </a:r>
            <a:br>
              <a:rPr lang="en-US" altLang="zh-CN" sz="1600" dirty="0">
                <a:latin typeface="Times New Roman" panose="02020603050405020304" pitchFamily="18" charset="0"/>
                <a:cs typeface="Times New Roman" panose="02020603050405020304" pitchFamily="18" charset="0"/>
              </a:rPr>
            </a:br>
            <a:r>
              <a:rPr lang="zh-CN" altLang="en-US" sz="1600" dirty="0">
                <a:latin typeface="Times New Roman" panose="02020603050405020304" pitchFamily="18" charset="0"/>
                <a:cs typeface="Times New Roman" panose="02020603050405020304" pitchFamily="18" charset="0"/>
              </a:rPr>
              <a:t>样本对变异模型集进行</a:t>
            </a:r>
            <a:endParaRPr lang="en-US" altLang="zh-CN" sz="1600" dirty="0">
              <a:latin typeface="Times New Roman" panose="02020603050405020304" pitchFamily="18" charset="0"/>
              <a:cs typeface="Times New Roman" panose="02020603050405020304" pitchFamily="18" charset="0"/>
            </a:endParaRPr>
          </a:p>
          <a:p>
            <a:r>
              <a:rPr lang="zh-CN" altLang="en-US" sz="1600" dirty="0">
                <a:latin typeface="Times New Roman" panose="02020603050405020304" pitchFamily="18" charset="0"/>
                <a:cs typeface="Times New Roman" panose="02020603050405020304" pitchFamily="18" charset="0"/>
              </a:rPr>
              <a:t>优先级排序，即在干净</a:t>
            </a:r>
            <a:endParaRPr lang="en-US" altLang="zh-CN" sz="1600" dirty="0">
              <a:latin typeface="Times New Roman" panose="02020603050405020304" pitchFamily="18" charset="0"/>
              <a:cs typeface="Times New Roman" panose="02020603050405020304" pitchFamily="18" charset="0"/>
            </a:endParaRPr>
          </a:p>
          <a:p>
            <a:r>
              <a:rPr lang="zh-CN" altLang="en-US" sz="1600" dirty="0">
                <a:latin typeface="Times New Roman" panose="02020603050405020304" pitchFamily="18" charset="0"/>
                <a:cs typeface="Times New Roman" panose="02020603050405020304" pitchFamily="18" charset="0"/>
              </a:rPr>
              <a:t>样本与剩余样本的精度</a:t>
            </a:r>
            <a:endParaRPr lang="en-US" altLang="zh-CN" sz="1600" dirty="0">
              <a:latin typeface="Times New Roman" panose="02020603050405020304" pitchFamily="18" charset="0"/>
              <a:cs typeface="Times New Roman" panose="02020603050405020304" pitchFamily="18" charset="0"/>
            </a:endParaRPr>
          </a:p>
          <a:p>
            <a:r>
              <a:rPr lang="zh-CN" altLang="en-US" sz="1600" dirty="0">
                <a:latin typeface="Times New Roman" panose="02020603050405020304" pitchFamily="18" charset="0"/>
                <a:cs typeface="Times New Roman" panose="02020603050405020304" pitchFamily="18" charset="0"/>
              </a:rPr>
              <a:t>差越大则该变异模型优</a:t>
            </a:r>
            <a:endParaRPr lang="en-US" altLang="zh-CN" sz="1600" dirty="0">
              <a:latin typeface="Times New Roman" panose="02020603050405020304" pitchFamily="18" charset="0"/>
              <a:cs typeface="Times New Roman" panose="02020603050405020304" pitchFamily="18" charset="0"/>
            </a:endParaRPr>
          </a:p>
          <a:p>
            <a:r>
              <a:rPr lang="zh-CN" altLang="en-US" sz="1600" dirty="0">
                <a:latin typeface="Times New Roman" panose="02020603050405020304" pitchFamily="18" charset="0"/>
                <a:cs typeface="Times New Roman" panose="02020603050405020304" pitchFamily="18" charset="0"/>
              </a:rPr>
              <a:t>先级越高。</a:t>
            </a:r>
            <a:endParaRPr lang="en-US" altLang="zh-CN" sz="16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zh-CN" altLang="en-US" sz="1600" dirty="0">
                <a:latin typeface="Times New Roman" panose="02020603050405020304" pitchFamily="18" charset="0"/>
                <a:cs typeface="Times New Roman" panose="02020603050405020304" pitchFamily="18" charset="0"/>
              </a:rPr>
              <a:t>木马样本检测：</a:t>
            </a:r>
            <a:endParaRPr lang="en-US" altLang="zh-CN" sz="1600" dirty="0">
              <a:latin typeface="Times New Roman" panose="02020603050405020304" pitchFamily="18" charset="0"/>
              <a:cs typeface="Times New Roman" panose="02020603050405020304" pitchFamily="18" charset="0"/>
            </a:endParaRPr>
          </a:p>
          <a:p>
            <a:r>
              <a:rPr lang="zh-CN" altLang="en-US" sz="1600" dirty="0">
                <a:latin typeface="Times New Roman" panose="02020603050405020304" pitchFamily="18" charset="0"/>
                <a:cs typeface="Times New Roman" panose="02020603050405020304" pitchFamily="18" charset="0"/>
              </a:rPr>
              <a:t>计算待测样在排序在前</a:t>
            </a:r>
            <a:r>
              <a:rPr lang="en-US" altLang="zh-CN" sz="1600" dirty="0">
                <a:latin typeface="Times New Roman" panose="02020603050405020304" pitchFamily="18" charset="0"/>
                <a:cs typeface="Times New Roman" panose="02020603050405020304" pitchFamily="18" charset="0"/>
              </a:rPr>
              <a:t>50</a:t>
            </a:r>
            <a:r>
              <a:rPr lang="zh-CN" altLang="en-US" sz="1600" dirty="0">
                <a:latin typeface="Times New Roman" panose="02020603050405020304" pitchFamily="18" charset="0"/>
                <a:cs typeface="Times New Roman" panose="02020603050405020304" pitchFamily="18" charset="0"/>
              </a:rPr>
              <a:t>变</a:t>
            </a:r>
            <a:endParaRPr lang="en-US" altLang="zh-CN" sz="1600" dirty="0">
              <a:latin typeface="Times New Roman" panose="02020603050405020304" pitchFamily="18" charset="0"/>
              <a:cs typeface="Times New Roman" panose="02020603050405020304" pitchFamily="18" charset="0"/>
            </a:endParaRPr>
          </a:p>
          <a:p>
            <a:r>
              <a:rPr lang="zh-CN" altLang="en-US" sz="1600" dirty="0">
                <a:latin typeface="Times New Roman" panose="02020603050405020304" pitchFamily="18" charset="0"/>
                <a:cs typeface="Times New Roman" panose="02020603050405020304" pitchFamily="18" charset="0"/>
              </a:rPr>
              <a:t>异模型上预测标签的信息熵</a:t>
            </a:r>
            <a:endParaRPr lang="en-US" altLang="zh-CN" sz="1600" dirty="0">
              <a:latin typeface="Times New Roman" panose="02020603050405020304" pitchFamily="18" charset="0"/>
              <a:cs typeface="Times New Roman" panose="02020603050405020304" pitchFamily="18" charset="0"/>
            </a:endParaRPr>
          </a:p>
          <a:p>
            <a:r>
              <a:rPr lang="zh-CN" altLang="en-US" sz="1600" dirty="0">
                <a:latin typeface="Times New Roman" panose="02020603050405020304" pitchFamily="18" charset="0"/>
                <a:cs typeface="Times New Roman" panose="02020603050405020304" pitchFamily="18" charset="0"/>
              </a:rPr>
              <a:t>熵越大，说明样本受到决策</a:t>
            </a:r>
            <a:endParaRPr lang="en-US" altLang="zh-CN" sz="1600" dirty="0">
              <a:latin typeface="Times New Roman" panose="02020603050405020304" pitchFamily="18" charset="0"/>
              <a:cs typeface="Times New Roman" panose="02020603050405020304" pitchFamily="18" charset="0"/>
            </a:endParaRPr>
          </a:p>
          <a:p>
            <a:r>
              <a:rPr lang="zh-CN" altLang="en-US" sz="1600" dirty="0">
                <a:latin typeface="Times New Roman" panose="02020603050405020304" pitchFamily="18" charset="0"/>
                <a:cs typeface="Times New Roman" panose="02020603050405020304" pitchFamily="18" charset="0"/>
              </a:rPr>
              <a:t>边界改变的影响越大，则越</a:t>
            </a:r>
            <a:endParaRPr lang="en-US" altLang="zh-CN" sz="1600" dirty="0">
              <a:latin typeface="Times New Roman" panose="02020603050405020304" pitchFamily="18" charset="0"/>
              <a:cs typeface="Times New Roman" panose="02020603050405020304" pitchFamily="18" charset="0"/>
            </a:endParaRPr>
          </a:p>
          <a:p>
            <a:r>
              <a:rPr lang="zh-CN" altLang="en-US" sz="1600" dirty="0">
                <a:latin typeface="Times New Roman" panose="02020603050405020304" pitchFamily="18" charset="0"/>
                <a:cs typeface="Times New Roman" panose="02020603050405020304" pitchFamily="18" charset="0"/>
              </a:rPr>
              <a:t>有可能为木马样本。</a:t>
            </a:r>
            <a:endParaRPr lang="en-US" altLang="zh-CN" sz="1600" dirty="0">
              <a:latin typeface="Times New Roman" panose="02020603050405020304" pitchFamily="18" charset="0"/>
              <a:cs typeface="Times New Roman" panose="02020603050405020304" pitchFamily="18" charset="0"/>
            </a:endParaRPr>
          </a:p>
          <a:p>
            <a:endParaRPr lang="en-US" altLang="zh-CN" sz="1600" dirty="0">
              <a:latin typeface="Times New Roman" panose="02020603050405020304" pitchFamily="18" charset="0"/>
              <a:cs typeface="Times New Roman" panose="02020603050405020304" pitchFamily="18" charset="0"/>
            </a:endParaRPr>
          </a:p>
          <a:p>
            <a:endParaRPr lang="en-CN"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961756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63842045-1DFE-4771-B18B-AAC26B74C06B}"/>
              </a:ext>
            </a:extLst>
          </p:cNvPr>
          <p:cNvSpPr>
            <a:spLocks noGrp="1"/>
          </p:cNvSpPr>
          <p:nvPr>
            <p:ph type="title"/>
          </p:nvPr>
        </p:nvSpPr>
        <p:spPr>
          <a:xfrm>
            <a:off x="827584" y="188640"/>
            <a:ext cx="6912768" cy="558324"/>
          </a:xfrm>
        </p:spPr>
        <p:txBody>
          <a:bodyPr/>
          <a:lstStyle/>
          <a:p>
            <a:r>
              <a:rPr lang="zh-CN" altLang="en-US" dirty="0"/>
              <a:t> 工作一：</a:t>
            </a:r>
            <a:r>
              <a:rPr lang="zh-CN" altLang="en-US" dirty="0">
                <a:effectLst/>
                <a:latin typeface="Helvetica" pitchFamily="2" charset="0"/>
              </a:rPr>
              <a:t>基于变异熵的木马输入检测</a:t>
            </a:r>
            <a:br>
              <a:rPr lang="zh-CN" altLang="en-US" dirty="0">
                <a:effectLst/>
                <a:latin typeface="Helvetica" pitchFamily="2" charset="0"/>
              </a:rPr>
            </a:br>
            <a:endParaRPr lang="zh-CN" altLang="en-US" dirty="0"/>
          </a:p>
        </p:txBody>
      </p:sp>
      <p:sp>
        <p:nvSpPr>
          <p:cNvPr id="2" name="文本框 3">
            <a:extLst>
              <a:ext uri="{FF2B5EF4-FFF2-40B4-BE49-F238E27FC236}">
                <a16:creationId xmlns:a16="http://schemas.microsoft.com/office/drawing/2014/main" id="{5B0C1884-DCE2-BD5F-8EAF-DB75CA9AFA05}"/>
              </a:ext>
            </a:extLst>
          </p:cNvPr>
          <p:cNvSpPr txBox="1"/>
          <p:nvPr/>
        </p:nvSpPr>
        <p:spPr>
          <a:xfrm>
            <a:off x="454660" y="1052736"/>
            <a:ext cx="8234680" cy="702308"/>
          </a:xfrm>
          <a:prstGeom prst="rect">
            <a:avLst/>
          </a:prstGeom>
          <a:noFill/>
        </p:spPr>
        <p:txBody>
          <a:bodyPr wrap="square" rtlCol="0">
            <a:spAutoFit/>
          </a:bodyPr>
          <a:lstStyle/>
          <a:p>
            <a:pPr>
              <a:lnSpc>
                <a:spcPct val="170000"/>
              </a:lnSpc>
            </a:pPr>
            <a:r>
              <a:rPr lang="zh-CN" altLang="en-US" sz="2800" b="1" dirty="0">
                <a:solidFill>
                  <a:srgbClr val="8B5B8D"/>
                </a:solidFill>
                <a:latin typeface="黑体" panose="02010609060101010101" pitchFamily="49" charset="-122"/>
                <a:ea typeface="黑体" panose="02010609060101010101" pitchFamily="49" charset="-122"/>
                <a:sym typeface="+mn-ea"/>
              </a:rPr>
              <a:t>实验结果</a:t>
            </a:r>
            <a:endParaRPr lang="en-US" altLang="zh-CN" sz="2800" b="1" dirty="0">
              <a:solidFill>
                <a:srgbClr val="8B5B8D"/>
              </a:solidFill>
              <a:latin typeface="黑体" panose="02010609060101010101" pitchFamily="49" charset="-122"/>
              <a:ea typeface="黑体" panose="02010609060101010101" pitchFamily="49" charset="-122"/>
              <a:sym typeface="+mn-ea"/>
            </a:endParaRPr>
          </a:p>
        </p:txBody>
      </p:sp>
      <p:sp>
        <p:nvSpPr>
          <p:cNvPr id="6" name="TextBox 5">
            <a:extLst>
              <a:ext uri="{FF2B5EF4-FFF2-40B4-BE49-F238E27FC236}">
                <a16:creationId xmlns:a16="http://schemas.microsoft.com/office/drawing/2014/main" id="{8183A81B-68AB-31B3-0162-07B923447783}"/>
              </a:ext>
            </a:extLst>
          </p:cNvPr>
          <p:cNvSpPr txBox="1"/>
          <p:nvPr/>
        </p:nvSpPr>
        <p:spPr>
          <a:xfrm>
            <a:off x="251520" y="1876150"/>
            <a:ext cx="2723823" cy="369332"/>
          </a:xfrm>
          <a:prstGeom prst="rect">
            <a:avLst/>
          </a:prstGeom>
          <a:noFill/>
        </p:spPr>
        <p:txBody>
          <a:bodyPr wrap="none" rtlCol="0">
            <a:spAutoFit/>
          </a:bodyPr>
          <a:lstStyle/>
          <a:p>
            <a:r>
              <a:rPr lang="en-CN" dirty="0"/>
              <a:t>第一步</a:t>
            </a:r>
            <a:r>
              <a:rPr lang="zh-CN" altLang="en-US" dirty="0"/>
              <a:t>：确定攻击目标类</a:t>
            </a:r>
            <a:endParaRPr lang="en-CN" dirty="0"/>
          </a:p>
        </p:txBody>
      </p:sp>
      <p:pic>
        <p:nvPicPr>
          <p:cNvPr id="8" name="Picture 7">
            <a:extLst>
              <a:ext uri="{FF2B5EF4-FFF2-40B4-BE49-F238E27FC236}">
                <a16:creationId xmlns:a16="http://schemas.microsoft.com/office/drawing/2014/main" id="{B6F3E045-EC45-37F6-9A22-D25448D990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4660" y="2333625"/>
            <a:ext cx="2520683" cy="1890512"/>
          </a:xfrm>
          <a:prstGeom prst="rect">
            <a:avLst/>
          </a:prstGeom>
        </p:spPr>
      </p:pic>
      <p:pic>
        <p:nvPicPr>
          <p:cNvPr id="13" name="Picture 12">
            <a:extLst>
              <a:ext uri="{FF2B5EF4-FFF2-40B4-BE49-F238E27FC236}">
                <a16:creationId xmlns:a16="http://schemas.microsoft.com/office/drawing/2014/main" id="{233B988C-6115-6AD5-F916-C465843EDD1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03848" y="2333625"/>
            <a:ext cx="2520683" cy="1890512"/>
          </a:xfrm>
          <a:prstGeom prst="rect">
            <a:avLst/>
          </a:prstGeom>
        </p:spPr>
      </p:pic>
      <p:pic>
        <p:nvPicPr>
          <p:cNvPr id="17" name="Picture 16">
            <a:extLst>
              <a:ext uri="{FF2B5EF4-FFF2-40B4-BE49-F238E27FC236}">
                <a16:creationId xmlns:a16="http://schemas.microsoft.com/office/drawing/2014/main" id="{2DF5EC48-C27F-CB7E-E164-D1BD8A4D5D4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44584" y="2333625"/>
            <a:ext cx="2520683" cy="1890512"/>
          </a:xfrm>
          <a:prstGeom prst="rect">
            <a:avLst/>
          </a:prstGeom>
        </p:spPr>
      </p:pic>
      <p:pic>
        <p:nvPicPr>
          <p:cNvPr id="19" name="Picture 18">
            <a:extLst>
              <a:ext uri="{FF2B5EF4-FFF2-40B4-BE49-F238E27FC236}">
                <a16:creationId xmlns:a16="http://schemas.microsoft.com/office/drawing/2014/main" id="{87FE813A-8B12-9D90-4D7D-465F3A98BFE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9534" y="4397658"/>
            <a:ext cx="2520683" cy="1890512"/>
          </a:xfrm>
          <a:prstGeom prst="rect">
            <a:avLst/>
          </a:prstGeom>
        </p:spPr>
      </p:pic>
      <p:pic>
        <p:nvPicPr>
          <p:cNvPr id="21" name="Picture 20">
            <a:extLst>
              <a:ext uri="{FF2B5EF4-FFF2-40B4-BE49-F238E27FC236}">
                <a16:creationId xmlns:a16="http://schemas.microsoft.com/office/drawing/2014/main" id="{464C9577-AA7A-82F6-7804-3D1285391A5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203847" y="4397658"/>
            <a:ext cx="2520683" cy="1890512"/>
          </a:xfrm>
          <a:prstGeom prst="rect">
            <a:avLst/>
          </a:prstGeom>
        </p:spPr>
      </p:pic>
      <p:pic>
        <p:nvPicPr>
          <p:cNvPr id="23" name="Picture 22">
            <a:extLst>
              <a:ext uri="{FF2B5EF4-FFF2-40B4-BE49-F238E27FC236}">
                <a16:creationId xmlns:a16="http://schemas.microsoft.com/office/drawing/2014/main" id="{557A7342-EEE8-B4A1-BB8D-9FC4A733B33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938160" y="4379843"/>
            <a:ext cx="2520683" cy="1890512"/>
          </a:xfrm>
          <a:prstGeom prst="rect">
            <a:avLst/>
          </a:prstGeom>
        </p:spPr>
      </p:pic>
    </p:spTree>
    <p:extLst>
      <p:ext uri="{BB962C8B-B14F-4D97-AF65-F5344CB8AC3E}">
        <p14:creationId xmlns:p14="http://schemas.microsoft.com/office/powerpoint/2010/main" val="35127733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63842045-1DFE-4771-B18B-AAC26B74C06B}"/>
              </a:ext>
            </a:extLst>
          </p:cNvPr>
          <p:cNvSpPr>
            <a:spLocks noGrp="1"/>
          </p:cNvSpPr>
          <p:nvPr>
            <p:ph type="title"/>
          </p:nvPr>
        </p:nvSpPr>
        <p:spPr>
          <a:xfrm>
            <a:off x="827584" y="188640"/>
            <a:ext cx="6912768" cy="558324"/>
          </a:xfrm>
        </p:spPr>
        <p:txBody>
          <a:bodyPr/>
          <a:lstStyle/>
          <a:p>
            <a:r>
              <a:rPr lang="zh-CN" altLang="en-US" dirty="0"/>
              <a:t> 工作一：</a:t>
            </a:r>
            <a:r>
              <a:rPr lang="zh-CN" altLang="en-US" dirty="0">
                <a:effectLst/>
                <a:latin typeface="Helvetica" pitchFamily="2" charset="0"/>
              </a:rPr>
              <a:t>基于变异熵的木马输入检测</a:t>
            </a:r>
            <a:br>
              <a:rPr lang="zh-CN" altLang="en-US" dirty="0">
                <a:effectLst/>
                <a:latin typeface="Helvetica" pitchFamily="2" charset="0"/>
              </a:rPr>
            </a:br>
            <a:endParaRPr lang="zh-CN" altLang="en-US" dirty="0"/>
          </a:p>
        </p:txBody>
      </p:sp>
      <p:sp>
        <p:nvSpPr>
          <p:cNvPr id="2" name="文本框 3">
            <a:extLst>
              <a:ext uri="{FF2B5EF4-FFF2-40B4-BE49-F238E27FC236}">
                <a16:creationId xmlns:a16="http://schemas.microsoft.com/office/drawing/2014/main" id="{5B0C1884-DCE2-BD5F-8EAF-DB75CA9AFA05}"/>
              </a:ext>
            </a:extLst>
          </p:cNvPr>
          <p:cNvSpPr txBox="1"/>
          <p:nvPr/>
        </p:nvSpPr>
        <p:spPr>
          <a:xfrm>
            <a:off x="454660" y="1052736"/>
            <a:ext cx="8234680" cy="702308"/>
          </a:xfrm>
          <a:prstGeom prst="rect">
            <a:avLst/>
          </a:prstGeom>
          <a:noFill/>
        </p:spPr>
        <p:txBody>
          <a:bodyPr wrap="square" rtlCol="0">
            <a:spAutoFit/>
          </a:bodyPr>
          <a:lstStyle/>
          <a:p>
            <a:pPr>
              <a:lnSpc>
                <a:spcPct val="170000"/>
              </a:lnSpc>
            </a:pPr>
            <a:r>
              <a:rPr lang="zh-CN" altLang="en-US" sz="2800" b="1" dirty="0">
                <a:solidFill>
                  <a:srgbClr val="8B5B8D"/>
                </a:solidFill>
                <a:latin typeface="黑体" panose="02010609060101010101" pitchFamily="49" charset="-122"/>
                <a:ea typeface="黑体" panose="02010609060101010101" pitchFamily="49" charset="-122"/>
                <a:sym typeface="+mn-ea"/>
              </a:rPr>
              <a:t>实验结果</a:t>
            </a:r>
            <a:endParaRPr lang="en-US" altLang="zh-CN" sz="2800" b="1" dirty="0">
              <a:solidFill>
                <a:srgbClr val="8B5B8D"/>
              </a:solidFill>
              <a:latin typeface="黑体" panose="02010609060101010101" pitchFamily="49" charset="-122"/>
              <a:ea typeface="黑体" panose="02010609060101010101" pitchFamily="49" charset="-122"/>
              <a:sym typeface="+mn-ea"/>
            </a:endParaRPr>
          </a:p>
        </p:txBody>
      </p:sp>
      <p:sp>
        <p:nvSpPr>
          <p:cNvPr id="6" name="TextBox 5">
            <a:extLst>
              <a:ext uri="{FF2B5EF4-FFF2-40B4-BE49-F238E27FC236}">
                <a16:creationId xmlns:a16="http://schemas.microsoft.com/office/drawing/2014/main" id="{8183A81B-68AB-31B3-0162-07B923447783}"/>
              </a:ext>
            </a:extLst>
          </p:cNvPr>
          <p:cNvSpPr txBox="1"/>
          <p:nvPr/>
        </p:nvSpPr>
        <p:spPr>
          <a:xfrm>
            <a:off x="251520" y="1876150"/>
            <a:ext cx="2492990" cy="369332"/>
          </a:xfrm>
          <a:prstGeom prst="rect">
            <a:avLst/>
          </a:prstGeom>
          <a:noFill/>
        </p:spPr>
        <p:txBody>
          <a:bodyPr wrap="none" rtlCol="0">
            <a:spAutoFit/>
          </a:bodyPr>
          <a:lstStyle/>
          <a:p>
            <a:r>
              <a:rPr lang="en-CN" dirty="0"/>
              <a:t>第二步</a:t>
            </a:r>
            <a:r>
              <a:rPr lang="zh-CN" altLang="en-US" dirty="0"/>
              <a:t>：检测木马样本</a:t>
            </a:r>
            <a:endParaRPr lang="en-CN" dirty="0"/>
          </a:p>
        </p:txBody>
      </p:sp>
      <p:pic>
        <p:nvPicPr>
          <p:cNvPr id="4" name="Picture 3">
            <a:extLst>
              <a:ext uri="{FF2B5EF4-FFF2-40B4-BE49-F238E27FC236}">
                <a16:creationId xmlns:a16="http://schemas.microsoft.com/office/drawing/2014/main" id="{8166804E-F603-D009-922C-29A0E8AB5F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7019" y="2388021"/>
            <a:ext cx="2492990" cy="1869743"/>
          </a:xfrm>
          <a:prstGeom prst="rect">
            <a:avLst/>
          </a:prstGeom>
        </p:spPr>
      </p:pic>
      <p:pic>
        <p:nvPicPr>
          <p:cNvPr id="9" name="Picture 8">
            <a:extLst>
              <a:ext uri="{FF2B5EF4-FFF2-40B4-BE49-F238E27FC236}">
                <a16:creationId xmlns:a16="http://schemas.microsoft.com/office/drawing/2014/main" id="{8CDDD5C7-5011-4654-B4D5-57B133D3E8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37472" y="2388021"/>
            <a:ext cx="2492991" cy="1869743"/>
          </a:xfrm>
          <a:prstGeom prst="rect">
            <a:avLst/>
          </a:prstGeom>
        </p:spPr>
      </p:pic>
      <p:pic>
        <p:nvPicPr>
          <p:cNvPr id="11" name="Picture 10">
            <a:extLst>
              <a:ext uri="{FF2B5EF4-FFF2-40B4-BE49-F238E27FC236}">
                <a16:creationId xmlns:a16="http://schemas.microsoft.com/office/drawing/2014/main" id="{09B6AEE5-4262-60E2-B857-08A912C5D57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19745" y="2388020"/>
            <a:ext cx="2492991" cy="1869743"/>
          </a:xfrm>
          <a:prstGeom prst="rect">
            <a:avLst/>
          </a:prstGeom>
        </p:spPr>
      </p:pic>
      <p:pic>
        <p:nvPicPr>
          <p:cNvPr id="14" name="Picture 13">
            <a:extLst>
              <a:ext uri="{FF2B5EF4-FFF2-40B4-BE49-F238E27FC236}">
                <a16:creationId xmlns:a16="http://schemas.microsoft.com/office/drawing/2014/main" id="{A054B9EC-B6C3-CF5B-2B2F-F9A530F3F25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7018" y="4321479"/>
            <a:ext cx="2492991" cy="1869743"/>
          </a:xfrm>
          <a:prstGeom prst="rect">
            <a:avLst/>
          </a:prstGeom>
        </p:spPr>
      </p:pic>
      <p:pic>
        <p:nvPicPr>
          <p:cNvPr id="16" name="Picture 15">
            <a:extLst>
              <a:ext uri="{FF2B5EF4-FFF2-40B4-BE49-F238E27FC236}">
                <a16:creationId xmlns:a16="http://schemas.microsoft.com/office/drawing/2014/main" id="{373FBAE4-AF61-4ABD-314C-CB7811C1B13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037473" y="4321479"/>
            <a:ext cx="2492990" cy="1869743"/>
          </a:xfrm>
          <a:prstGeom prst="rect">
            <a:avLst/>
          </a:prstGeom>
        </p:spPr>
      </p:pic>
      <p:pic>
        <p:nvPicPr>
          <p:cNvPr id="20" name="Picture 19">
            <a:extLst>
              <a:ext uri="{FF2B5EF4-FFF2-40B4-BE49-F238E27FC236}">
                <a16:creationId xmlns:a16="http://schemas.microsoft.com/office/drawing/2014/main" id="{4C253E36-1852-733F-DDFD-193045DCEEF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599597" y="4321479"/>
            <a:ext cx="2492990" cy="1869743"/>
          </a:xfrm>
          <a:prstGeom prst="rect">
            <a:avLst/>
          </a:prstGeom>
        </p:spPr>
      </p:pic>
    </p:spTree>
    <p:extLst>
      <p:ext uri="{BB962C8B-B14F-4D97-AF65-F5344CB8AC3E}">
        <p14:creationId xmlns:p14="http://schemas.microsoft.com/office/powerpoint/2010/main" val="41998764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标题 1">
            <a:extLst>
              <a:ext uri="{FF2B5EF4-FFF2-40B4-BE49-F238E27FC236}">
                <a16:creationId xmlns:a16="http://schemas.microsoft.com/office/drawing/2014/main" id="{6CE86635-3607-4F77-AFFF-D59FF524358C}"/>
              </a:ext>
            </a:extLst>
          </p:cNvPr>
          <p:cNvSpPr txBox="1">
            <a:spLocks/>
          </p:cNvSpPr>
          <p:nvPr/>
        </p:nvSpPr>
        <p:spPr>
          <a:xfrm>
            <a:off x="755576" y="289854"/>
            <a:ext cx="7002064" cy="558324"/>
          </a:xfrm>
          <a:prstGeom prst="rect">
            <a:avLst/>
          </a:prstGeom>
        </p:spPr>
        <p:txBody>
          <a:bodyPr/>
          <a:lstStyle>
            <a:lvl1pPr algn="l" rtl="0" eaLnBrk="0" fontAlgn="base" hangingPunct="0">
              <a:spcBef>
                <a:spcPct val="0"/>
              </a:spcBef>
              <a:spcAft>
                <a:spcPct val="0"/>
              </a:spcAft>
              <a:defRPr sz="3200">
                <a:solidFill>
                  <a:schemeClr val="tx1"/>
                </a:solidFill>
                <a:latin typeface="微软雅黑" panose="020B0503020204020204" pitchFamily="34" charset="-122"/>
                <a:ea typeface="微软雅黑" panose="020B0503020204020204" pitchFamily="34" charset="-122"/>
                <a:cs typeface="+mj-cs"/>
              </a:defRPr>
            </a:lvl1pPr>
            <a:lvl2pPr algn="ctr" rtl="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5pPr>
            <a:lvl6pPr marL="457200" algn="ctr" rtl="0" eaLnBrk="1" fontAlgn="base" hangingPunct="1">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914400" algn="ctr" rtl="0" eaLnBrk="1" fontAlgn="base" hangingPunct="1">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1371600" algn="ctr" rtl="0" eaLnBrk="1" fontAlgn="base" hangingPunct="1">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1828800" algn="ctr" rtl="0" eaLnBrk="1" fontAlgn="base" hangingPunct="1">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r>
              <a:rPr lang="zh-CN" altLang="en-US" sz="2000" kern="0" dirty="0"/>
              <a:t>总结与展望</a:t>
            </a:r>
          </a:p>
          <a:p>
            <a:endParaRPr lang="zh-CN" altLang="en-US" sz="2000" kern="0" dirty="0"/>
          </a:p>
        </p:txBody>
      </p:sp>
      <p:sp>
        <p:nvSpPr>
          <p:cNvPr id="3" name="TextBox 2">
            <a:extLst>
              <a:ext uri="{FF2B5EF4-FFF2-40B4-BE49-F238E27FC236}">
                <a16:creationId xmlns:a16="http://schemas.microsoft.com/office/drawing/2014/main" id="{EDBE855A-C99B-AE05-B91A-7F9E69711516}"/>
              </a:ext>
            </a:extLst>
          </p:cNvPr>
          <p:cNvSpPr txBox="1"/>
          <p:nvPr/>
        </p:nvSpPr>
        <p:spPr>
          <a:xfrm>
            <a:off x="539552" y="1772816"/>
            <a:ext cx="8424936" cy="3046988"/>
          </a:xfrm>
          <a:prstGeom prst="rect">
            <a:avLst/>
          </a:prstGeom>
          <a:noFill/>
        </p:spPr>
        <p:txBody>
          <a:bodyPr wrap="square">
            <a:spAutoFit/>
          </a:bodyPr>
          <a:lstStyle/>
          <a:p>
            <a:r>
              <a:rPr lang="en-CN" sz="1600" dirty="0">
                <a:latin typeface="Times New Roman" panose="02020603050405020304" pitchFamily="18" charset="0"/>
                <a:cs typeface="Times New Roman" panose="02020603050405020304" pitchFamily="18" charset="0"/>
              </a:rPr>
              <a:t>目前我们的工作主要专注于深度学习模型融合与测试技术研究，解决了两个相关的研究问题: </a:t>
            </a:r>
            <a:r>
              <a:rPr lang="zh-CN" altLang="en-US" sz="1600" dirty="0">
                <a:latin typeface="Times New Roman" panose="02020603050405020304" pitchFamily="18" charset="0"/>
                <a:cs typeface="Times New Roman" panose="02020603050405020304" pitchFamily="18" charset="0"/>
              </a:rPr>
              <a:t>（</a:t>
            </a:r>
            <a:r>
              <a:rPr lang="en-CN" sz="1600" dirty="0">
                <a:latin typeface="Times New Roman" panose="02020603050405020304" pitchFamily="18" charset="0"/>
                <a:cs typeface="Times New Roman" panose="02020603050405020304" pitchFamily="18" charset="0"/>
              </a:rPr>
              <a:t>1）模型融合;</a:t>
            </a:r>
            <a:r>
              <a:rPr lang="zh-CN" altLang="en-US" sz="1600" dirty="0">
                <a:latin typeface="Times New Roman" panose="02020603050405020304" pitchFamily="18" charset="0"/>
                <a:cs typeface="Times New Roman" panose="02020603050405020304" pitchFamily="18" charset="0"/>
              </a:rPr>
              <a:t>（</a:t>
            </a:r>
            <a:r>
              <a:rPr lang="en-CN" sz="1600" dirty="0">
                <a:latin typeface="Times New Roman" panose="02020603050405020304" pitchFamily="18" charset="0"/>
                <a:cs typeface="Times New Roman" panose="02020603050405020304" pitchFamily="18" charset="0"/>
              </a:rPr>
              <a:t> 2）木马输入检测。对于模型融合研究，考虑了一种新的应用场景。如何复用功能重叠的模型，在受限的标记代价下如何能够提高模型的分类性能，提出了一种新的基于级联并行的模型合并技术，通过复用已有模型，来提高开发效率。对于深度学习模型的测试技术研究，我们利用变异测试技术，提出一种新的测试方法用于检测木马输入。</a:t>
            </a:r>
          </a:p>
          <a:p>
            <a:endParaRPr lang="en-CN" sz="1600" dirty="0">
              <a:latin typeface="Times New Roman" panose="02020603050405020304" pitchFamily="18" charset="0"/>
              <a:cs typeface="Times New Roman" panose="02020603050405020304" pitchFamily="18" charset="0"/>
            </a:endParaRPr>
          </a:p>
          <a:p>
            <a:r>
              <a:rPr lang="en-CN" sz="1600" dirty="0">
                <a:latin typeface="Times New Roman" panose="02020603050405020304" pitchFamily="18" charset="0"/>
                <a:cs typeface="Times New Roman" panose="02020603050405020304" pitchFamily="18" charset="0"/>
              </a:rPr>
              <a:t>未来的工作会继续关注深度学习模型融合和测试技术研究。在模型融合技术研究方面，如软件分类需求变更过程中，需要对某个分类做出更细的分类，“如何对现有模型进行融合并在有限标记代价下满足新的需求”将是我们研究的重点。对于模型测试技术继续探索如何使用变异测试修复和移除隐藏在模型的后门。由于目前的研究主要聚焦在图片分类数据集上，未来会评估我们的方法在不同的数据集上，如自然语言处理数据集，这将使我们的研究可以覆盖到更多的应用领域。</a:t>
            </a:r>
          </a:p>
        </p:txBody>
      </p:sp>
    </p:spTree>
    <p:extLst>
      <p:ext uri="{BB962C8B-B14F-4D97-AF65-F5344CB8AC3E}">
        <p14:creationId xmlns:p14="http://schemas.microsoft.com/office/powerpoint/2010/main" val="28833223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8353DF10-6983-4FA6-A905-6935B15E5F4E}"/>
              </a:ext>
            </a:extLst>
          </p:cNvPr>
          <p:cNvSpPr txBox="1"/>
          <p:nvPr/>
        </p:nvSpPr>
        <p:spPr>
          <a:xfrm>
            <a:off x="3347864" y="2852939"/>
            <a:ext cx="2880320" cy="769441"/>
          </a:xfrm>
          <a:prstGeom prst="rect">
            <a:avLst/>
          </a:prstGeom>
          <a:noFill/>
        </p:spPr>
        <p:txBody>
          <a:bodyPr wrap="square" rtlCol="0" anchor="t">
            <a:spAutoFit/>
          </a:bodyPr>
          <a:lstStyle/>
          <a:p>
            <a:pPr algn="dist"/>
            <a:r>
              <a:rPr lang="zh-CN" altLang="en-US" sz="4400" b="1" dirty="0">
                <a:solidFill>
                  <a:srgbClr val="69005D"/>
                </a:solidFill>
                <a:latin typeface="黑体" panose="02010609060101010101" pitchFamily="49" charset="-122"/>
                <a:ea typeface="黑体" panose="02010609060101010101" pitchFamily="49" charset="-122"/>
                <a:cs typeface="华文中宋" panose="02010600040101010101" charset="-122"/>
              </a:rPr>
              <a:t>谢谢！</a:t>
            </a:r>
          </a:p>
        </p:txBody>
      </p:sp>
    </p:spTree>
    <p:extLst>
      <p:ext uri="{BB962C8B-B14F-4D97-AF65-F5344CB8AC3E}">
        <p14:creationId xmlns:p14="http://schemas.microsoft.com/office/powerpoint/2010/main" val="33620571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 大纲</a:t>
            </a:r>
          </a:p>
        </p:txBody>
      </p:sp>
      <p:grpSp>
        <p:nvGrpSpPr>
          <p:cNvPr id="5" name="组合 4"/>
          <p:cNvGrpSpPr/>
          <p:nvPr/>
        </p:nvGrpSpPr>
        <p:grpSpPr>
          <a:xfrm>
            <a:off x="2483770" y="1984383"/>
            <a:ext cx="3389631" cy="831216"/>
            <a:chOff x="2758" y="2856"/>
            <a:chExt cx="5338" cy="1309"/>
          </a:xfrm>
        </p:grpSpPr>
        <p:sp>
          <p:nvSpPr>
            <p:cNvPr id="6" name="圆角矩形 5"/>
            <p:cNvSpPr/>
            <p:nvPr/>
          </p:nvSpPr>
          <p:spPr>
            <a:xfrm>
              <a:off x="4804" y="3110"/>
              <a:ext cx="3292" cy="813"/>
            </a:xfrm>
            <a:prstGeom prst="roundRect">
              <a:avLst/>
            </a:prstGeom>
            <a:solidFill>
              <a:srgbClr val="8B5B8D">
                <a:alpha val="89000"/>
              </a:srgbClr>
            </a:solidFill>
            <a:ln cap="rnd">
              <a:solidFill>
                <a:srgbClr val="8B5B8D"/>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2758" y="2856"/>
              <a:ext cx="2046" cy="1309"/>
            </a:xfrm>
            <a:prstGeom prst="rect">
              <a:avLst/>
            </a:prstGeom>
            <a:noFill/>
          </p:spPr>
          <p:txBody>
            <a:bodyPr wrap="square" rtlCol="0">
              <a:spAutoFit/>
            </a:bodyPr>
            <a:lstStyle/>
            <a:p>
              <a:r>
                <a:rPr lang="en-US" altLang="zh-CN" sz="4800">
                  <a:solidFill>
                    <a:srgbClr val="69005D"/>
                  </a:solidFill>
                  <a:latin typeface="Bahnschrift Light" panose="020B0502040204020203" charset="0"/>
                  <a:cs typeface="Bahnschrift Light" panose="020B0502040204020203" charset="0"/>
                </a:rPr>
                <a:t>01</a:t>
              </a:r>
            </a:p>
          </p:txBody>
        </p:sp>
        <p:sp>
          <p:nvSpPr>
            <p:cNvPr id="8" name="文本框 7"/>
            <p:cNvSpPr txBox="1"/>
            <p:nvPr/>
          </p:nvSpPr>
          <p:spPr>
            <a:xfrm>
              <a:off x="5294" y="3056"/>
              <a:ext cx="2536" cy="824"/>
            </a:xfrm>
            <a:prstGeom prst="rect">
              <a:avLst/>
            </a:prstGeom>
            <a:noFill/>
          </p:spPr>
          <p:txBody>
            <a:bodyPr wrap="square" rtlCol="0">
              <a:spAutoFit/>
            </a:bodyPr>
            <a:lstStyle/>
            <a:p>
              <a:r>
                <a:rPr lang="zh-CN" altLang="en-US" sz="2800" dirty="0">
                  <a:solidFill>
                    <a:schemeClr val="bg1"/>
                  </a:solidFill>
                  <a:latin typeface="黑体" panose="02010609060101010101" pitchFamily="49" charset="-122"/>
                  <a:ea typeface="黑体" panose="02010609060101010101" pitchFamily="49" charset="-122"/>
                </a:rPr>
                <a:t>课程学习</a:t>
              </a:r>
            </a:p>
          </p:txBody>
        </p:sp>
      </p:grpSp>
      <p:grpSp>
        <p:nvGrpSpPr>
          <p:cNvPr id="3" name="组合 8">
            <a:extLst>
              <a:ext uri="{FF2B5EF4-FFF2-40B4-BE49-F238E27FC236}">
                <a16:creationId xmlns:a16="http://schemas.microsoft.com/office/drawing/2014/main" id="{5802B0DE-551D-230A-8767-F2B63942DA6D}"/>
              </a:ext>
            </a:extLst>
          </p:cNvPr>
          <p:cNvGrpSpPr/>
          <p:nvPr/>
        </p:nvGrpSpPr>
        <p:grpSpPr>
          <a:xfrm>
            <a:off x="2483770" y="3169092"/>
            <a:ext cx="3389631" cy="831216"/>
            <a:chOff x="2758" y="2856"/>
            <a:chExt cx="5338" cy="1309"/>
          </a:xfrm>
        </p:grpSpPr>
        <p:sp>
          <p:nvSpPr>
            <p:cNvPr id="4" name="圆角矩形 9">
              <a:extLst>
                <a:ext uri="{FF2B5EF4-FFF2-40B4-BE49-F238E27FC236}">
                  <a16:creationId xmlns:a16="http://schemas.microsoft.com/office/drawing/2014/main" id="{F724C8D6-7812-3161-C64A-64547BF7C1BC}"/>
                </a:ext>
              </a:extLst>
            </p:cNvPr>
            <p:cNvSpPr/>
            <p:nvPr/>
          </p:nvSpPr>
          <p:spPr>
            <a:xfrm>
              <a:off x="4804" y="3105"/>
              <a:ext cx="3292" cy="813"/>
            </a:xfrm>
            <a:prstGeom prst="roundRect">
              <a:avLst/>
            </a:prstGeom>
            <a:solidFill>
              <a:srgbClr val="8B5B8D">
                <a:alpha val="89000"/>
              </a:srgbClr>
            </a:solidFill>
            <a:ln cap="rnd">
              <a:solidFill>
                <a:srgbClr val="8B5B8D"/>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0">
              <a:extLst>
                <a:ext uri="{FF2B5EF4-FFF2-40B4-BE49-F238E27FC236}">
                  <a16:creationId xmlns:a16="http://schemas.microsoft.com/office/drawing/2014/main" id="{5AEBDD51-1F83-38C4-0EEA-9CA23328D3B7}"/>
                </a:ext>
              </a:extLst>
            </p:cNvPr>
            <p:cNvSpPr txBox="1"/>
            <p:nvPr/>
          </p:nvSpPr>
          <p:spPr>
            <a:xfrm>
              <a:off x="2758" y="2856"/>
              <a:ext cx="2046" cy="1309"/>
            </a:xfrm>
            <a:prstGeom prst="rect">
              <a:avLst/>
            </a:prstGeom>
            <a:noFill/>
          </p:spPr>
          <p:txBody>
            <a:bodyPr wrap="square" rtlCol="0">
              <a:spAutoFit/>
            </a:bodyPr>
            <a:lstStyle/>
            <a:p>
              <a:r>
                <a:rPr lang="en-US" altLang="zh-CN" sz="4800">
                  <a:solidFill>
                    <a:srgbClr val="69005D"/>
                  </a:solidFill>
                  <a:latin typeface="Bahnschrift Light" panose="020B0502040204020203" charset="0"/>
                  <a:cs typeface="Bahnschrift Light" panose="020B0502040204020203" charset="0"/>
                </a:rPr>
                <a:t>02</a:t>
              </a:r>
            </a:p>
          </p:txBody>
        </p:sp>
        <p:sp>
          <p:nvSpPr>
            <p:cNvPr id="18" name="文本框 11">
              <a:extLst>
                <a:ext uri="{FF2B5EF4-FFF2-40B4-BE49-F238E27FC236}">
                  <a16:creationId xmlns:a16="http://schemas.microsoft.com/office/drawing/2014/main" id="{514E6EDF-89C8-DDDE-F074-D34B4767887F}"/>
                </a:ext>
              </a:extLst>
            </p:cNvPr>
            <p:cNvSpPr txBox="1"/>
            <p:nvPr/>
          </p:nvSpPr>
          <p:spPr>
            <a:xfrm>
              <a:off x="5294" y="3056"/>
              <a:ext cx="2536" cy="824"/>
            </a:xfrm>
            <a:prstGeom prst="rect">
              <a:avLst/>
            </a:prstGeom>
            <a:noFill/>
          </p:spPr>
          <p:txBody>
            <a:bodyPr wrap="square" rtlCol="0">
              <a:spAutoFit/>
            </a:bodyPr>
            <a:lstStyle/>
            <a:p>
              <a:r>
                <a:rPr lang="zh-CN" altLang="en-US" sz="2800" dirty="0">
                  <a:solidFill>
                    <a:schemeClr val="bg1"/>
                  </a:solidFill>
                  <a:latin typeface="黑体" panose="02010609060101010101" pitchFamily="49" charset="-122"/>
                  <a:ea typeface="黑体" panose="02010609060101010101" pitchFamily="49" charset="-122"/>
                </a:rPr>
                <a:t>科研工作</a:t>
              </a:r>
            </a:p>
          </p:txBody>
        </p:sp>
      </p:grpSp>
    </p:spTree>
    <p:extLst>
      <p:ext uri="{BB962C8B-B14F-4D97-AF65-F5344CB8AC3E}">
        <p14:creationId xmlns:p14="http://schemas.microsoft.com/office/powerpoint/2010/main" val="42332636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表格 2">
            <a:extLst>
              <a:ext uri="{FF2B5EF4-FFF2-40B4-BE49-F238E27FC236}">
                <a16:creationId xmlns:a16="http://schemas.microsoft.com/office/drawing/2014/main" id="{2358A759-EA1D-45B5-AC46-371F7701E300}"/>
              </a:ext>
            </a:extLst>
          </p:cNvPr>
          <p:cNvGraphicFramePr>
            <a:graphicFrameLocks noGrp="1"/>
          </p:cNvGraphicFramePr>
          <p:nvPr>
            <p:custDataLst>
              <p:tags r:id="rId1"/>
            </p:custDataLst>
            <p:extLst>
              <p:ext uri="{D42A27DB-BD31-4B8C-83A1-F6EECF244321}">
                <p14:modId xmlns:p14="http://schemas.microsoft.com/office/powerpoint/2010/main" val="3010375412"/>
              </p:ext>
            </p:extLst>
          </p:nvPr>
        </p:nvGraphicFramePr>
        <p:xfrm>
          <a:off x="594328" y="2335119"/>
          <a:ext cx="7955350" cy="2880318"/>
        </p:xfrm>
        <a:graphic>
          <a:graphicData uri="http://schemas.openxmlformats.org/drawingml/2006/table">
            <a:tbl>
              <a:tblPr firstRow="1" bandRow="1">
                <a:tableStyleId>{5C22544A-7EE6-4342-B048-85BDC9FD1C3A}</a:tableStyleId>
              </a:tblPr>
              <a:tblGrid>
                <a:gridCol w="2491143">
                  <a:extLst>
                    <a:ext uri="{9D8B030D-6E8A-4147-A177-3AD203B41FA5}">
                      <a16:colId xmlns:a16="http://schemas.microsoft.com/office/drawing/2014/main" val="20000"/>
                    </a:ext>
                  </a:extLst>
                </a:gridCol>
                <a:gridCol w="1931689">
                  <a:extLst>
                    <a:ext uri="{9D8B030D-6E8A-4147-A177-3AD203B41FA5}">
                      <a16:colId xmlns:a16="http://schemas.microsoft.com/office/drawing/2014/main" val="20001"/>
                    </a:ext>
                  </a:extLst>
                </a:gridCol>
                <a:gridCol w="2131907">
                  <a:extLst>
                    <a:ext uri="{9D8B030D-6E8A-4147-A177-3AD203B41FA5}">
                      <a16:colId xmlns:a16="http://schemas.microsoft.com/office/drawing/2014/main" val="20002"/>
                    </a:ext>
                  </a:extLst>
                </a:gridCol>
                <a:gridCol w="1400611">
                  <a:extLst>
                    <a:ext uri="{9D8B030D-6E8A-4147-A177-3AD203B41FA5}">
                      <a16:colId xmlns:a16="http://schemas.microsoft.com/office/drawing/2014/main" val="20003"/>
                    </a:ext>
                  </a:extLst>
                </a:gridCol>
              </a:tblGrid>
              <a:tr h="480053">
                <a:tc>
                  <a:txBody>
                    <a:bodyPr/>
                    <a:lstStyle/>
                    <a:p>
                      <a:pPr algn="ctr"/>
                      <a:r>
                        <a:rPr lang="zh-CN" altLang="en-US" sz="1900" b="0" kern="1200" dirty="0">
                          <a:solidFill>
                            <a:srgbClr val="69005D"/>
                          </a:solidFill>
                          <a:effectLst/>
                          <a:latin typeface="+mn-lt"/>
                          <a:ea typeface="+mn-ea"/>
                          <a:cs typeface="+mn-cs"/>
                        </a:rPr>
                        <a:t>课程名称 </a:t>
                      </a:r>
                    </a:p>
                  </a:txBody>
                  <a:tcPr anchor="ctr" anchorCtr="1">
                    <a:solidFill>
                      <a:srgbClr val="F1D5F3"/>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900" b="0" dirty="0">
                          <a:solidFill>
                            <a:srgbClr val="69005D"/>
                          </a:solidFill>
                        </a:rPr>
                        <a:t>任课教师</a:t>
                      </a:r>
                    </a:p>
                  </a:txBody>
                  <a:tcPr anchor="ctr" anchorCtr="1">
                    <a:solidFill>
                      <a:srgbClr val="F1D5F3"/>
                    </a:solidFill>
                  </a:tcPr>
                </a:tc>
                <a:tc>
                  <a:txBody>
                    <a:bodyPr/>
                    <a:lstStyle/>
                    <a:p>
                      <a:pPr marL="0" algn="ctr" defTabSz="914400" rtl="0" eaLnBrk="1" latinLnBrk="0" hangingPunct="1"/>
                      <a:r>
                        <a:rPr lang="zh-CN" altLang="en-US" sz="1900" b="0" kern="1200" dirty="0">
                          <a:solidFill>
                            <a:srgbClr val="69005D"/>
                          </a:solidFill>
                          <a:effectLst/>
                          <a:latin typeface="+mn-lt"/>
                          <a:ea typeface="+mn-ea"/>
                          <a:cs typeface="+mn-cs"/>
                        </a:rPr>
                        <a:t>选修时间 </a:t>
                      </a:r>
                    </a:p>
                  </a:txBody>
                  <a:tcPr anchor="ctr" anchorCtr="1">
                    <a:solidFill>
                      <a:srgbClr val="F1D5F3"/>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900" b="0" kern="1200" dirty="0">
                          <a:solidFill>
                            <a:srgbClr val="69005D"/>
                          </a:solidFill>
                          <a:effectLst/>
                          <a:latin typeface="+mn-lt"/>
                          <a:ea typeface="+mn-ea"/>
                          <a:cs typeface="+mn-cs"/>
                        </a:rPr>
                        <a:t>成绩 </a:t>
                      </a:r>
                    </a:p>
                  </a:txBody>
                  <a:tcPr anchor="ctr" anchorCtr="1">
                    <a:solidFill>
                      <a:srgbClr val="F1D5F3"/>
                    </a:solidFill>
                  </a:tcPr>
                </a:tc>
                <a:extLst>
                  <a:ext uri="{0D108BD9-81ED-4DB2-BD59-A6C34878D82A}">
                    <a16:rowId xmlns:a16="http://schemas.microsoft.com/office/drawing/2014/main" val="10000"/>
                  </a:ext>
                </a:extLst>
              </a:tr>
              <a:tr h="480053">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600" kern="1200" dirty="0">
                          <a:solidFill>
                            <a:schemeClr val="dk1"/>
                          </a:solidFill>
                          <a:effectLst/>
                          <a:latin typeface="黑体" panose="02010609060101010101" pitchFamily="49" charset="-122"/>
                          <a:ea typeface="黑体" panose="02010609060101010101" pitchFamily="49" charset="-122"/>
                          <a:cs typeface="+mn-cs"/>
                        </a:rPr>
                        <a:t>计算机科学技术进展</a:t>
                      </a:r>
                    </a:p>
                  </a:txBody>
                  <a:tcPr anchor="ctr" anchorCtr="1">
                    <a:solidFill>
                      <a:srgbClr val="E6E6E6"/>
                    </a:solidFill>
                  </a:tcPr>
                </a:tc>
                <a:tc>
                  <a:txBody>
                    <a:bodyPr/>
                    <a:lstStyle/>
                    <a:p>
                      <a:pPr marL="0" algn="ctr" defTabSz="914400" rtl="0" eaLnBrk="1" latinLnBrk="0" hangingPunct="1"/>
                      <a:r>
                        <a:rPr lang="zh-CN" altLang="en-US" sz="1600" kern="1200" dirty="0">
                          <a:solidFill>
                            <a:schemeClr val="dk1"/>
                          </a:solidFill>
                          <a:effectLst/>
                          <a:latin typeface="黑体" panose="02010609060101010101" pitchFamily="49" charset="-122"/>
                          <a:ea typeface="黑体" panose="02010609060101010101" pitchFamily="49" charset="-122"/>
                          <a:cs typeface="黑体" panose="02010609060101010101" pitchFamily="49" charset="-122"/>
                        </a:rPr>
                        <a:t>陈贵海 窦万春</a:t>
                      </a:r>
                      <a:endParaRPr lang="zh-CN" altLang="en-US" sz="1600" b="0" kern="1200" dirty="0">
                        <a:solidFill>
                          <a:schemeClr val="dk1"/>
                        </a:solidFill>
                        <a:effectLst/>
                        <a:latin typeface="黑体" panose="02010609060101010101" pitchFamily="49" charset="-122"/>
                        <a:ea typeface="黑体" panose="02010609060101010101" pitchFamily="49" charset="-122"/>
                        <a:cs typeface="黑体" panose="02010609060101010101" pitchFamily="49" charset="-122"/>
                      </a:endParaRPr>
                    </a:p>
                  </a:txBody>
                  <a:tcPr anchor="ctr" anchorCtr="1">
                    <a:solidFill>
                      <a:srgbClr val="E6E6E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600" kern="1200" dirty="0">
                          <a:solidFill>
                            <a:schemeClr val="dk1"/>
                          </a:solidFill>
                          <a:effectLst/>
                          <a:latin typeface="黑体" panose="02010609060101010101" pitchFamily="49" charset="-122"/>
                          <a:ea typeface="黑体" panose="02010609060101010101" pitchFamily="49" charset="-122"/>
                          <a:cs typeface="+mn-cs"/>
                        </a:rPr>
                        <a:t>2021-2022</a:t>
                      </a:r>
                      <a:r>
                        <a:rPr lang="zh-CN" altLang="en-US" sz="1600" kern="1200" dirty="0">
                          <a:solidFill>
                            <a:schemeClr val="dk1"/>
                          </a:solidFill>
                          <a:effectLst/>
                          <a:latin typeface="黑体" panose="02010609060101010101" pitchFamily="49" charset="-122"/>
                          <a:ea typeface="黑体" panose="02010609060101010101" pitchFamily="49" charset="-122"/>
                          <a:cs typeface="+mn-cs"/>
                        </a:rPr>
                        <a:t>秋</a:t>
                      </a:r>
                      <a:endParaRPr lang="en-US" altLang="zh-CN" sz="1600" kern="1200" dirty="0">
                        <a:solidFill>
                          <a:schemeClr val="dk1"/>
                        </a:solidFill>
                        <a:effectLst/>
                        <a:latin typeface="黑体" panose="02010609060101010101" pitchFamily="49" charset="-122"/>
                        <a:ea typeface="黑体" panose="02010609060101010101" pitchFamily="49" charset="-122"/>
                        <a:cs typeface="+mn-cs"/>
                      </a:endParaRPr>
                    </a:p>
                  </a:txBody>
                  <a:tcPr anchor="ctr" anchorCtr="1">
                    <a:solidFill>
                      <a:srgbClr val="E6E6E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N" sz="1900" kern="1200" dirty="0">
                          <a:solidFill>
                            <a:schemeClr val="dk1"/>
                          </a:solidFill>
                          <a:effectLst/>
                          <a:latin typeface="+mn-lt"/>
                          <a:ea typeface="+mn-ea"/>
                          <a:cs typeface="+mn-cs"/>
                        </a:rPr>
                        <a:t>88</a:t>
                      </a:r>
                    </a:p>
                  </a:txBody>
                  <a:tcPr anchor="ctr" anchorCtr="1">
                    <a:solidFill>
                      <a:srgbClr val="E6E6E6"/>
                    </a:solidFill>
                  </a:tcPr>
                </a:tc>
                <a:extLst>
                  <a:ext uri="{0D108BD9-81ED-4DB2-BD59-A6C34878D82A}">
                    <a16:rowId xmlns:a16="http://schemas.microsoft.com/office/drawing/2014/main" val="10001"/>
                  </a:ext>
                </a:extLst>
              </a:tr>
              <a:tr h="480053">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600" kern="1200" dirty="0">
                          <a:solidFill>
                            <a:schemeClr val="dk1"/>
                          </a:solidFill>
                          <a:effectLst/>
                          <a:latin typeface="黑体" panose="02010609060101010101" pitchFamily="49" charset="-122"/>
                          <a:ea typeface="黑体" panose="02010609060101010101" pitchFamily="49" charset="-122"/>
                          <a:cs typeface="+mn-cs"/>
                        </a:rPr>
                        <a:t>博士生英语</a:t>
                      </a:r>
                    </a:p>
                  </a:txBody>
                  <a:tcPr anchor="ctr" anchorCtr="1">
                    <a:solidFill>
                      <a:srgbClr val="F1D5F3"/>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zh-CN" sz="1600" kern="1200" dirty="0">
                          <a:solidFill>
                            <a:schemeClr val="dk1"/>
                          </a:solidFill>
                          <a:effectLst/>
                          <a:latin typeface="黑体" panose="02010609060101010101" pitchFamily="49" charset="-122"/>
                          <a:ea typeface="黑体" panose="02010609060101010101" pitchFamily="49" charset="-122"/>
                          <a:cs typeface="+mn-cs"/>
                        </a:rPr>
                        <a:t>李寄、陈萱</a:t>
                      </a:r>
                      <a:endParaRPr lang="zh-CN" altLang="en-US" sz="1600" kern="1200" dirty="0">
                        <a:solidFill>
                          <a:schemeClr val="dk1"/>
                        </a:solidFill>
                        <a:effectLst/>
                        <a:latin typeface="黑体" panose="02010609060101010101" pitchFamily="49" charset="-122"/>
                        <a:ea typeface="黑体" panose="02010609060101010101" pitchFamily="49" charset="-122"/>
                        <a:cs typeface="+mn-cs"/>
                      </a:endParaRPr>
                    </a:p>
                  </a:txBody>
                  <a:tcPr anchor="ctr" anchorCtr="1">
                    <a:solidFill>
                      <a:srgbClr val="F1D5F3"/>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600" kern="1200" dirty="0">
                          <a:solidFill>
                            <a:schemeClr val="dk1"/>
                          </a:solidFill>
                          <a:effectLst/>
                          <a:latin typeface="黑体" panose="02010609060101010101" pitchFamily="49" charset="-122"/>
                          <a:ea typeface="黑体" panose="02010609060101010101" pitchFamily="49" charset="-122"/>
                          <a:cs typeface="+mn-cs"/>
                        </a:rPr>
                        <a:t>2021-2022</a:t>
                      </a:r>
                      <a:r>
                        <a:rPr lang="zh-CN" altLang="en-US" sz="1600" kern="1200" dirty="0">
                          <a:solidFill>
                            <a:schemeClr val="dk1"/>
                          </a:solidFill>
                          <a:effectLst/>
                          <a:latin typeface="黑体" panose="02010609060101010101" pitchFamily="49" charset="-122"/>
                          <a:ea typeface="黑体" panose="02010609060101010101" pitchFamily="49" charset="-122"/>
                          <a:cs typeface="+mn-cs"/>
                        </a:rPr>
                        <a:t>秋</a:t>
                      </a:r>
                      <a:endParaRPr lang="en-US" altLang="zh-CN" sz="1600" kern="1200" dirty="0">
                        <a:solidFill>
                          <a:schemeClr val="dk1"/>
                        </a:solidFill>
                        <a:effectLst/>
                        <a:latin typeface="黑体" panose="02010609060101010101" pitchFamily="49" charset="-122"/>
                        <a:ea typeface="黑体" panose="02010609060101010101" pitchFamily="49" charset="-122"/>
                        <a:cs typeface="+mn-cs"/>
                      </a:endParaRPr>
                    </a:p>
                  </a:txBody>
                  <a:tcPr anchor="ctr" anchorCtr="1">
                    <a:solidFill>
                      <a:srgbClr val="F1D5F3"/>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N" sz="1900" kern="1200" dirty="0">
                          <a:solidFill>
                            <a:schemeClr val="dk1"/>
                          </a:solidFill>
                          <a:effectLst/>
                          <a:latin typeface="+mn-lt"/>
                          <a:ea typeface="+mn-ea"/>
                          <a:cs typeface="+mn-cs"/>
                        </a:rPr>
                        <a:t>74</a:t>
                      </a:r>
                    </a:p>
                  </a:txBody>
                  <a:tcPr anchor="ctr" anchorCtr="1">
                    <a:solidFill>
                      <a:srgbClr val="F1D5F3"/>
                    </a:solidFill>
                  </a:tcPr>
                </a:tc>
                <a:extLst>
                  <a:ext uri="{0D108BD9-81ED-4DB2-BD59-A6C34878D82A}">
                    <a16:rowId xmlns:a16="http://schemas.microsoft.com/office/drawing/2014/main" val="10002"/>
                  </a:ext>
                </a:extLst>
              </a:tr>
              <a:tr h="480053">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600" kern="1200" dirty="0">
                          <a:solidFill>
                            <a:schemeClr val="dk1"/>
                          </a:solidFill>
                          <a:effectLst/>
                          <a:latin typeface="黑体" panose="02010609060101010101" pitchFamily="49" charset="-122"/>
                          <a:ea typeface="黑体" panose="02010609060101010101" pitchFamily="49" charset="-122"/>
                          <a:cs typeface="+mn-cs"/>
                        </a:rPr>
                        <a:t>中国马克思主义与当代</a:t>
                      </a:r>
                    </a:p>
                  </a:txBody>
                  <a:tcPr anchor="ctr" anchorCtr="1">
                    <a:solidFill>
                      <a:srgbClr val="E6E6E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600" kern="1200" dirty="0">
                          <a:solidFill>
                            <a:schemeClr val="dk1"/>
                          </a:solidFill>
                          <a:effectLst/>
                          <a:latin typeface="黑体" panose="02010609060101010101" pitchFamily="49" charset="-122"/>
                          <a:ea typeface="黑体" panose="02010609060101010101" pitchFamily="49" charset="-122"/>
                          <a:cs typeface="黑体" panose="02010609060101010101" pitchFamily="49" charset="-122"/>
                        </a:rPr>
                        <a:t>周嘉昕</a:t>
                      </a:r>
                    </a:p>
                  </a:txBody>
                  <a:tcPr anchor="ctr" anchorCtr="1">
                    <a:solidFill>
                      <a:srgbClr val="E6E6E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600" kern="1200" dirty="0">
                          <a:solidFill>
                            <a:schemeClr val="dk1"/>
                          </a:solidFill>
                          <a:effectLst/>
                          <a:latin typeface="黑体" panose="02010609060101010101" pitchFamily="49" charset="-122"/>
                          <a:ea typeface="黑体" panose="02010609060101010101" pitchFamily="49" charset="-122"/>
                          <a:cs typeface="+mn-cs"/>
                        </a:rPr>
                        <a:t>2021-2022</a:t>
                      </a:r>
                      <a:r>
                        <a:rPr lang="zh-CN" altLang="en-US" sz="1600" kern="1200" dirty="0">
                          <a:solidFill>
                            <a:schemeClr val="dk1"/>
                          </a:solidFill>
                          <a:effectLst/>
                          <a:latin typeface="黑体" panose="02010609060101010101" pitchFamily="49" charset="-122"/>
                          <a:ea typeface="黑体" panose="02010609060101010101" pitchFamily="49" charset="-122"/>
                          <a:cs typeface="+mn-cs"/>
                        </a:rPr>
                        <a:t>秋</a:t>
                      </a:r>
                      <a:endParaRPr lang="en-US" altLang="zh-CN" sz="1600" kern="1200" dirty="0">
                        <a:solidFill>
                          <a:schemeClr val="dk1"/>
                        </a:solidFill>
                        <a:effectLst/>
                        <a:latin typeface="黑体" panose="02010609060101010101" pitchFamily="49" charset="-122"/>
                        <a:ea typeface="黑体" panose="02010609060101010101" pitchFamily="49" charset="-122"/>
                        <a:cs typeface="+mn-cs"/>
                      </a:endParaRPr>
                    </a:p>
                  </a:txBody>
                  <a:tcPr anchor="ctr" anchorCtr="1">
                    <a:solidFill>
                      <a:srgbClr val="E6E6E6"/>
                    </a:solidFill>
                  </a:tcPr>
                </a:tc>
                <a:tc>
                  <a:txBody>
                    <a:bodyPr/>
                    <a:lstStyle/>
                    <a:p>
                      <a:pPr marL="0" algn="ctr" defTabSz="914400" rtl="0" eaLnBrk="1" latinLnBrk="0" hangingPunct="1"/>
                      <a:r>
                        <a:rPr lang="en-US" altLang="zh-CN" sz="1900" b="0" kern="1200" dirty="0">
                          <a:solidFill>
                            <a:schemeClr val="tx1"/>
                          </a:solidFill>
                          <a:effectLst/>
                          <a:latin typeface="黑体" panose="02010609060101010101" pitchFamily="49" charset="-122"/>
                          <a:ea typeface="黑体" panose="02010609060101010101" pitchFamily="49" charset="-122"/>
                          <a:cs typeface="+mn-cs"/>
                        </a:rPr>
                        <a:t>90</a:t>
                      </a:r>
                    </a:p>
                  </a:txBody>
                  <a:tcPr anchor="ctr" anchorCtr="1">
                    <a:solidFill>
                      <a:srgbClr val="E6E6E6"/>
                    </a:solidFill>
                  </a:tcPr>
                </a:tc>
                <a:extLst>
                  <a:ext uri="{0D108BD9-81ED-4DB2-BD59-A6C34878D82A}">
                    <a16:rowId xmlns:a16="http://schemas.microsoft.com/office/drawing/2014/main" val="10003"/>
                  </a:ext>
                </a:extLst>
              </a:tr>
              <a:tr h="480053">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600" kern="1200" dirty="0">
                          <a:solidFill>
                            <a:schemeClr val="dk1"/>
                          </a:solidFill>
                          <a:effectLst/>
                          <a:latin typeface="黑体" panose="02010609060101010101" pitchFamily="49" charset="-122"/>
                          <a:ea typeface="黑体" panose="02010609060101010101" pitchFamily="49" charset="-122"/>
                          <a:cs typeface="+mn-cs"/>
                        </a:rPr>
                        <a:t>博士生学术交流英语</a:t>
                      </a:r>
                    </a:p>
                  </a:txBody>
                  <a:tcPr anchor="ctr" anchorCtr="1">
                    <a:solidFill>
                      <a:srgbClr val="F2D5F3"/>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zh-CN" sz="1600" b="0" i="0" u="none" strike="noStrike" kern="1200" cap="none" spc="0" normalizeH="0" baseline="0" noProof="0" dirty="0">
                          <a:ln>
                            <a:noFill/>
                          </a:ln>
                          <a:solidFill>
                            <a:srgbClr val="292929"/>
                          </a:solidFill>
                          <a:effectLst/>
                          <a:uLnTx/>
                          <a:uFillTx/>
                          <a:latin typeface="黑体" panose="02010609060101010101" pitchFamily="49" charset="-122"/>
                          <a:ea typeface="黑体" panose="02010609060101010101" pitchFamily="49" charset="-122"/>
                          <a:cs typeface="+mn-cs"/>
                        </a:rPr>
                        <a:t>李寄</a:t>
                      </a:r>
                      <a:endParaRPr kumimoji="0" lang="zh-CN" altLang="en-US" sz="1600" b="0" i="0" u="none" strike="noStrike" kern="1200" cap="none" spc="0" normalizeH="0" baseline="0" noProof="0" dirty="0">
                        <a:ln>
                          <a:noFill/>
                        </a:ln>
                        <a:solidFill>
                          <a:srgbClr val="292929"/>
                        </a:solidFill>
                        <a:effectLst/>
                        <a:uLnTx/>
                        <a:uFillTx/>
                        <a:latin typeface="黑体" panose="02010609060101010101" pitchFamily="49" charset="-122"/>
                        <a:ea typeface="黑体" panose="02010609060101010101" pitchFamily="49" charset="-122"/>
                        <a:cs typeface="+mn-cs"/>
                      </a:endParaRPr>
                    </a:p>
                  </a:txBody>
                  <a:tcPr anchor="ctr" anchorCtr="1">
                    <a:solidFill>
                      <a:srgbClr val="F2D5F3"/>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kern="1200" dirty="0">
                          <a:solidFill>
                            <a:schemeClr val="dk1"/>
                          </a:solidFill>
                          <a:effectLst/>
                          <a:latin typeface="黑体" panose="02010609060101010101" pitchFamily="49" charset="-122"/>
                          <a:ea typeface="黑体" panose="02010609060101010101" pitchFamily="49" charset="-122"/>
                          <a:cs typeface="+mn-cs"/>
                        </a:rPr>
                        <a:t>2021-2022</a:t>
                      </a:r>
                      <a:r>
                        <a:rPr lang="zh-CN" altLang="en-US" sz="1600" kern="1200" dirty="0">
                          <a:solidFill>
                            <a:schemeClr val="dk1"/>
                          </a:solidFill>
                          <a:effectLst/>
                          <a:latin typeface="黑体" panose="02010609060101010101" pitchFamily="49" charset="-122"/>
                          <a:ea typeface="黑体" panose="02010609060101010101" pitchFamily="49" charset="-122"/>
                          <a:cs typeface="+mn-cs"/>
                        </a:rPr>
                        <a:t>秋</a:t>
                      </a:r>
                      <a:endParaRPr lang="en-US" altLang="zh-CN" sz="1600" kern="1200" dirty="0">
                        <a:solidFill>
                          <a:schemeClr val="dk1"/>
                        </a:solidFill>
                        <a:effectLst/>
                        <a:latin typeface="黑体" panose="02010609060101010101" pitchFamily="49" charset="-122"/>
                        <a:ea typeface="黑体" panose="02010609060101010101" pitchFamily="49" charset="-122"/>
                        <a:cs typeface="+mn-cs"/>
                      </a:endParaRPr>
                    </a:p>
                  </a:txBody>
                  <a:tcPr anchor="ctr" anchorCtr="1">
                    <a:solidFill>
                      <a:srgbClr val="F2D5F3"/>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N" sz="1900" kern="1200" dirty="0">
                          <a:solidFill>
                            <a:schemeClr val="dk1"/>
                          </a:solidFill>
                          <a:effectLst/>
                          <a:latin typeface="+mn-lt"/>
                          <a:ea typeface="+mn-ea"/>
                          <a:cs typeface="+mn-cs"/>
                        </a:rPr>
                        <a:t>72</a:t>
                      </a:r>
                    </a:p>
                  </a:txBody>
                  <a:tcPr anchor="ctr" anchorCtr="1">
                    <a:solidFill>
                      <a:srgbClr val="F2D5F3"/>
                    </a:solidFill>
                  </a:tcPr>
                </a:tc>
                <a:extLst>
                  <a:ext uri="{0D108BD9-81ED-4DB2-BD59-A6C34878D82A}">
                    <a16:rowId xmlns:a16="http://schemas.microsoft.com/office/drawing/2014/main" val="896865766"/>
                  </a:ext>
                </a:extLst>
              </a:tr>
              <a:tr h="480053">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600" kern="1200" dirty="0">
                          <a:solidFill>
                            <a:schemeClr val="dk1"/>
                          </a:solidFill>
                          <a:effectLst/>
                          <a:latin typeface="黑体" panose="02010609060101010101" pitchFamily="49" charset="-122"/>
                          <a:ea typeface="黑体" panose="02010609060101010101" pitchFamily="49" charset="-122"/>
                          <a:cs typeface="+mn-cs"/>
                        </a:rPr>
                        <a:t>博士生英语口语 </a:t>
                      </a:r>
                    </a:p>
                  </a:txBody>
                  <a:tcPr anchor="ctr" anchorCtr="1">
                    <a:solidFill>
                      <a:srgbClr val="E6E6E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600" kern="1200" dirty="0">
                          <a:solidFill>
                            <a:schemeClr val="dk1"/>
                          </a:solidFill>
                          <a:effectLst/>
                          <a:latin typeface="黑体" panose="02010609060101010101" pitchFamily="49" charset="-122"/>
                          <a:ea typeface="黑体" panose="02010609060101010101" pitchFamily="49" charset="-122"/>
                          <a:cs typeface="黑体" panose="02010609060101010101" pitchFamily="49" charset="-122"/>
                        </a:rPr>
                        <a:t>崔益华</a:t>
                      </a:r>
                    </a:p>
                  </a:txBody>
                  <a:tcPr anchor="ctr" anchorCtr="1">
                    <a:solidFill>
                      <a:srgbClr val="E6E6E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600" kern="1200" dirty="0">
                          <a:solidFill>
                            <a:schemeClr val="dk1"/>
                          </a:solidFill>
                          <a:effectLst/>
                          <a:latin typeface="黑体" panose="02010609060101010101" pitchFamily="49" charset="-122"/>
                          <a:ea typeface="黑体" panose="02010609060101010101" pitchFamily="49" charset="-122"/>
                          <a:cs typeface="+mn-cs"/>
                        </a:rPr>
                        <a:t>2021-2022</a:t>
                      </a:r>
                      <a:r>
                        <a:rPr lang="zh-CN" altLang="en-US" sz="1600" kern="1200" dirty="0">
                          <a:solidFill>
                            <a:schemeClr val="dk1"/>
                          </a:solidFill>
                          <a:effectLst/>
                          <a:latin typeface="黑体" panose="02010609060101010101" pitchFamily="49" charset="-122"/>
                          <a:ea typeface="黑体" panose="02010609060101010101" pitchFamily="49" charset="-122"/>
                          <a:cs typeface="+mn-cs"/>
                        </a:rPr>
                        <a:t>秋</a:t>
                      </a:r>
                    </a:p>
                  </a:txBody>
                  <a:tcPr anchor="ctr" anchorCtr="1">
                    <a:solidFill>
                      <a:srgbClr val="E6E6E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N" sz="1900" kern="1200" dirty="0">
                          <a:solidFill>
                            <a:schemeClr val="dk1"/>
                          </a:solidFill>
                          <a:effectLst/>
                          <a:latin typeface="+mn-lt"/>
                          <a:ea typeface="+mn-ea"/>
                          <a:cs typeface="+mn-cs"/>
                        </a:rPr>
                        <a:t>80</a:t>
                      </a:r>
                    </a:p>
                  </a:txBody>
                  <a:tcPr anchor="ctr" anchorCtr="1">
                    <a:solidFill>
                      <a:srgbClr val="E6E6E6"/>
                    </a:solidFill>
                  </a:tcPr>
                </a:tc>
                <a:extLst>
                  <a:ext uri="{0D108BD9-81ED-4DB2-BD59-A6C34878D82A}">
                    <a16:rowId xmlns:a16="http://schemas.microsoft.com/office/drawing/2014/main" val="2514580759"/>
                  </a:ext>
                </a:extLst>
              </a:tr>
            </a:tbl>
          </a:graphicData>
        </a:graphic>
      </p:graphicFrame>
      <p:sp>
        <p:nvSpPr>
          <p:cNvPr id="4" name="文本框 3">
            <a:extLst>
              <a:ext uri="{FF2B5EF4-FFF2-40B4-BE49-F238E27FC236}">
                <a16:creationId xmlns:a16="http://schemas.microsoft.com/office/drawing/2014/main" id="{40F8530D-B700-4BB5-9032-255C66C6375E}"/>
              </a:ext>
            </a:extLst>
          </p:cNvPr>
          <p:cNvSpPr txBox="1"/>
          <p:nvPr/>
        </p:nvSpPr>
        <p:spPr>
          <a:xfrm>
            <a:off x="308613" y="1195603"/>
            <a:ext cx="4657725" cy="369332"/>
          </a:xfrm>
          <a:prstGeom prst="rect">
            <a:avLst/>
          </a:prstGeom>
          <a:noFill/>
        </p:spPr>
        <p:txBody>
          <a:bodyPr wrap="square" rtlCol="0">
            <a:spAutoFit/>
          </a:bodyPr>
          <a:lstStyle/>
          <a:p>
            <a:pPr marL="285744" indent="-285744">
              <a:buFont typeface="Wingdings" panose="05000000000000000000" charset="0"/>
              <a:buChar char="n"/>
            </a:pPr>
            <a:r>
              <a:rPr lang="zh-CN" altLang="en-US">
                <a:solidFill>
                  <a:srgbClr val="8B5B8D"/>
                </a:solidFill>
                <a:latin typeface="黑体" panose="02010609060101010101" pitchFamily="49" charset="-122"/>
                <a:ea typeface="黑体" panose="02010609060101010101" pitchFamily="49" charset="-122"/>
              </a:rPr>
              <a:t>博士课程</a:t>
            </a:r>
          </a:p>
        </p:txBody>
      </p:sp>
      <p:sp>
        <p:nvSpPr>
          <p:cNvPr id="8" name="标题 1">
            <a:extLst>
              <a:ext uri="{FF2B5EF4-FFF2-40B4-BE49-F238E27FC236}">
                <a16:creationId xmlns:a16="http://schemas.microsoft.com/office/drawing/2014/main" id="{516FEDE4-694C-4C8C-8BB5-8EBD0430690D}"/>
              </a:ext>
            </a:extLst>
          </p:cNvPr>
          <p:cNvSpPr>
            <a:spLocks noGrp="1"/>
          </p:cNvSpPr>
          <p:nvPr>
            <p:ph type="title"/>
          </p:nvPr>
        </p:nvSpPr>
        <p:spPr>
          <a:xfrm>
            <a:off x="827584" y="188641"/>
            <a:ext cx="6353992" cy="558324"/>
          </a:xfrm>
        </p:spPr>
        <p:txBody>
          <a:bodyPr/>
          <a:lstStyle/>
          <a:p>
            <a:r>
              <a:rPr lang="zh-CN" altLang="en-US" dirty="0"/>
              <a:t> 课程学习</a:t>
            </a:r>
          </a:p>
        </p:txBody>
      </p:sp>
    </p:spTree>
    <p:extLst>
      <p:ext uri="{BB962C8B-B14F-4D97-AF65-F5344CB8AC3E}">
        <p14:creationId xmlns:p14="http://schemas.microsoft.com/office/powerpoint/2010/main" val="17183301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a:extLst>
              <a:ext uri="{FF2B5EF4-FFF2-40B4-BE49-F238E27FC236}">
                <a16:creationId xmlns:a16="http://schemas.microsoft.com/office/drawing/2014/main" id="{3931E09E-D9E7-4DB3-8BEE-84413A28490F}"/>
              </a:ext>
            </a:extLst>
          </p:cNvPr>
          <p:cNvSpPr txBox="1">
            <a:spLocks/>
          </p:cNvSpPr>
          <p:nvPr/>
        </p:nvSpPr>
        <p:spPr>
          <a:xfrm>
            <a:off x="827584" y="188641"/>
            <a:ext cx="6353992" cy="558324"/>
          </a:xfrm>
          <a:prstGeom prst="rect">
            <a:avLst/>
          </a:prstGeom>
        </p:spPr>
        <p:txBody>
          <a:bodyPr/>
          <a:lstStyle>
            <a:lvl1pPr algn="l" rtl="0" eaLnBrk="0" fontAlgn="base" hangingPunct="0">
              <a:spcBef>
                <a:spcPct val="0"/>
              </a:spcBef>
              <a:spcAft>
                <a:spcPct val="0"/>
              </a:spcAft>
              <a:defRPr sz="3200">
                <a:solidFill>
                  <a:schemeClr val="tx1"/>
                </a:solidFill>
                <a:latin typeface="微软雅黑" panose="020B0503020204020204" pitchFamily="34" charset="-122"/>
                <a:ea typeface="微软雅黑" panose="020B0503020204020204" pitchFamily="34" charset="-122"/>
                <a:cs typeface="+mj-cs"/>
              </a:defRPr>
            </a:lvl1pPr>
            <a:lvl2pPr algn="ctr" rtl="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5pPr>
            <a:lvl6pPr marL="457200" algn="ctr" rtl="0" eaLnBrk="1" fontAlgn="base" hangingPunct="1">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914400" algn="ctr" rtl="0" eaLnBrk="1" fontAlgn="base" hangingPunct="1">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1371600" algn="ctr" rtl="0" eaLnBrk="1" fontAlgn="base" hangingPunct="1">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1828800" algn="ctr" rtl="0" eaLnBrk="1" fontAlgn="base" hangingPunct="1">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r>
              <a:rPr lang="zh-CN" altLang="en-US" kern="0" dirty="0"/>
              <a:t> 科研工作</a:t>
            </a:r>
          </a:p>
        </p:txBody>
      </p:sp>
      <p:sp>
        <p:nvSpPr>
          <p:cNvPr id="4" name="文本框 3">
            <a:extLst>
              <a:ext uri="{FF2B5EF4-FFF2-40B4-BE49-F238E27FC236}">
                <a16:creationId xmlns:a16="http://schemas.microsoft.com/office/drawing/2014/main" id="{0F00E5E1-D1BE-430D-BEA8-31781A85AC20}"/>
              </a:ext>
            </a:extLst>
          </p:cNvPr>
          <p:cNvSpPr txBox="1"/>
          <p:nvPr/>
        </p:nvSpPr>
        <p:spPr>
          <a:xfrm>
            <a:off x="14354" y="746965"/>
            <a:ext cx="8689340" cy="5446106"/>
          </a:xfrm>
          <a:prstGeom prst="rect">
            <a:avLst/>
          </a:prstGeom>
          <a:noFill/>
        </p:spPr>
        <p:txBody>
          <a:bodyPr wrap="square" rtlCol="0">
            <a:spAutoFit/>
          </a:bodyPr>
          <a:lstStyle/>
          <a:p>
            <a:pPr>
              <a:lnSpc>
                <a:spcPct val="170000"/>
              </a:lnSpc>
            </a:pPr>
            <a:r>
              <a:rPr lang="zh-CN" altLang="en-US" sz="2800" b="1" dirty="0">
                <a:solidFill>
                  <a:srgbClr val="8B5B8D"/>
                </a:solidFill>
                <a:latin typeface="黑体" panose="02010609060101010101" pitchFamily="49" charset="-122"/>
                <a:ea typeface="黑体" panose="02010609060101010101" pitchFamily="49" charset="-122"/>
                <a:sym typeface="+mn-ea"/>
              </a:rPr>
              <a:t>研究背景</a:t>
            </a:r>
            <a:endParaRPr lang="en-US" altLang="zh-CN" sz="2800" b="1" dirty="0">
              <a:solidFill>
                <a:srgbClr val="8B5B8D"/>
              </a:solidFill>
              <a:latin typeface="黑体" panose="02010609060101010101" pitchFamily="49" charset="-122"/>
              <a:ea typeface="黑体" panose="02010609060101010101" pitchFamily="49" charset="-122"/>
              <a:sym typeface="+mn-ea"/>
            </a:endParaRPr>
          </a:p>
          <a:p>
            <a:pPr marL="342900" indent="-342900">
              <a:lnSpc>
                <a:spcPct val="170000"/>
              </a:lnSpc>
              <a:buFont typeface="Arial" panose="020B0604020202020204" pitchFamily="34" charset="0"/>
              <a:buChar char="•"/>
            </a:pPr>
            <a:r>
              <a:rPr lang="zh-CN" altLang="en-US" sz="2000" dirty="0">
                <a:solidFill>
                  <a:schemeClr val="tx2"/>
                </a:solidFill>
                <a:latin typeface="SimSong" panose="02020300000000000000" pitchFamily="18" charset="-122"/>
                <a:ea typeface="SimSong" panose="02020300000000000000" pitchFamily="18" charset="-122"/>
                <a:sym typeface="+mn-ea"/>
              </a:rPr>
              <a:t>深度学习模型得到快速发展，为了满足特定的任务需求，越来越多的模型被开发出来。随着需求的快速改变，深度学习模型的开发也需要快速的迭代，以适应新的需求。</a:t>
            </a:r>
            <a:endParaRPr lang="en-US" altLang="zh-CN" sz="2000" dirty="0">
              <a:solidFill>
                <a:schemeClr val="tx2"/>
              </a:solidFill>
              <a:latin typeface="SimSong" panose="02020300000000000000" pitchFamily="18" charset="-122"/>
              <a:ea typeface="SimSong" panose="02020300000000000000" pitchFamily="18" charset="-122"/>
              <a:sym typeface="+mn-ea"/>
            </a:endParaRPr>
          </a:p>
          <a:p>
            <a:pPr marL="342900" indent="-342900">
              <a:lnSpc>
                <a:spcPct val="170000"/>
              </a:lnSpc>
              <a:buFont typeface="Arial" panose="020B0604020202020204" pitchFamily="34" charset="0"/>
              <a:buChar char="•"/>
            </a:pPr>
            <a:r>
              <a:rPr lang="zh-CN" altLang="en-US" sz="2000" dirty="0">
                <a:solidFill>
                  <a:schemeClr val="tx2"/>
                </a:solidFill>
                <a:latin typeface="SimSong" panose="02020300000000000000" pitchFamily="18" charset="-122"/>
                <a:ea typeface="SimSong" panose="02020300000000000000" pitchFamily="18" charset="-122"/>
                <a:sym typeface="+mn-ea"/>
              </a:rPr>
              <a:t>在许多安全攸关场景中已经使用深度学习模型来做决策。</a:t>
            </a:r>
            <a:endParaRPr lang="en-US" altLang="zh-CN" sz="2000" dirty="0">
              <a:solidFill>
                <a:schemeClr val="tx2"/>
              </a:solidFill>
              <a:latin typeface="SimSong" panose="02020300000000000000" pitchFamily="18" charset="-122"/>
              <a:ea typeface="SimSong" panose="02020300000000000000" pitchFamily="18" charset="-122"/>
              <a:sym typeface="+mn-ea"/>
            </a:endParaRPr>
          </a:p>
          <a:p>
            <a:pPr marL="742932" lvl="1" indent="-285744">
              <a:lnSpc>
                <a:spcPct val="170000"/>
              </a:lnSpc>
              <a:buFont typeface="System Font Regular"/>
              <a:buChar char="—"/>
            </a:pPr>
            <a:r>
              <a:rPr lang="zh-CN" altLang="en-US" sz="2000" dirty="0">
                <a:latin typeface="SimSong" panose="02020300000000000000" pitchFamily="18" charset="-122"/>
                <a:ea typeface="SimSong" panose="02020300000000000000" pitchFamily="18" charset="-122"/>
                <a:sym typeface="+mn-ea"/>
              </a:rPr>
              <a:t>医疗检测系统</a:t>
            </a:r>
            <a:endParaRPr lang="en-US" altLang="zh-CN" sz="2000" dirty="0">
              <a:latin typeface="SimSong" panose="02020300000000000000" pitchFamily="18" charset="-122"/>
              <a:ea typeface="SimSong" panose="02020300000000000000" pitchFamily="18" charset="-122"/>
              <a:sym typeface="+mn-ea"/>
            </a:endParaRPr>
          </a:p>
          <a:p>
            <a:pPr marL="742932" lvl="1" indent="-285744">
              <a:lnSpc>
                <a:spcPct val="170000"/>
              </a:lnSpc>
              <a:buFont typeface="System Font Regular"/>
              <a:buChar char="—"/>
            </a:pPr>
            <a:r>
              <a:rPr lang="zh-CN" altLang="en-US" sz="2000" dirty="0">
                <a:latin typeface="SimSong" panose="02020300000000000000" pitchFamily="18" charset="-122"/>
                <a:ea typeface="SimSong" panose="02020300000000000000" pitchFamily="18" charset="-122"/>
                <a:sym typeface="+mn-ea"/>
              </a:rPr>
              <a:t>自动驾驶系统</a:t>
            </a:r>
            <a:endParaRPr lang="en-US" altLang="zh-CN" sz="2000" dirty="0">
              <a:latin typeface="SimSong" panose="02020300000000000000" pitchFamily="18" charset="-122"/>
              <a:ea typeface="SimSong" panose="02020300000000000000" pitchFamily="18" charset="-122"/>
              <a:sym typeface="+mn-ea"/>
            </a:endParaRPr>
          </a:p>
          <a:p>
            <a:pPr marL="742932" lvl="1" indent="-285744">
              <a:lnSpc>
                <a:spcPct val="170000"/>
              </a:lnSpc>
              <a:buFont typeface="System Font Regular"/>
              <a:buChar char="—"/>
            </a:pPr>
            <a:r>
              <a:rPr lang="zh-CN" altLang="en-US" sz="2000" dirty="0">
                <a:latin typeface="SimSong" panose="02020300000000000000" pitchFamily="18" charset="-122"/>
                <a:ea typeface="SimSong" panose="02020300000000000000" pitchFamily="18" charset="-122"/>
                <a:sym typeface="+mn-ea"/>
              </a:rPr>
              <a:t>信贷风险评估系统</a:t>
            </a:r>
            <a:endParaRPr lang="en-US" altLang="zh-CN" sz="2000" dirty="0">
              <a:solidFill>
                <a:schemeClr val="tx2"/>
              </a:solidFill>
              <a:latin typeface="SimSong" panose="02020300000000000000" pitchFamily="18" charset="-122"/>
              <a:ea typeface="SimSong" panose="02020300000000000000" pitchFamily="18" charset="-122"/>
              <a:sym typeface="+mn-ea"/>
            </a:endParaRPr>
          </a:p>
          <a:p>
            <a:pPr>
              <a:lnSpc>
                <a:spcPct val="170000"/>
              </a:lnSpc>
            </a:pPr>
            <a:r>
              <a:rPr lang="zh-CN" altLang="en-US" sz="2000" dirty="0">
                <a:solidFill>
                  <a:schemeClr val="tx2"/>
                </a:solidFill>
                <a:latin typeface="SimSong" panose="02020300000000000000" pitchFamily="18" charset="-122"/>
                <a:ea typeface="SimSong" panose="02020300000000000000" pitchFamily="18" charset="-122"/>
                <a:sym typeface="+mn-ea"/>
              </a:rPr>
              <a:t>因此如何提高深度学习模型的开发效率和质量得到了软件工程研究领域的广泛关注。</a:t>
            </a:r>
            <a:endParaRPr lang="en-US" altLang="zh-CN" sz="2000" dirty="0">
              <a:solidFill>
                <a:schemeClr val="tx2"/>
              </a:solidFill>
              <a:latin typeface="SimSong" panose="02020300000000000000" pitchFamily="18" charset="-122"/>
              <a:ea typeface="SimSong" panose="02020300000000000000" pitchFamily="18" charset="-122"/>
              <a:sym typeface="+mn-ea"/>
            </a:endParaRPr>
          </a:p>
        </p:txBody>
      </p:sp>
    </p:spTree>
    <p:extLst>
      <p:ext uri="{BB962C8B-B14F-4D97-AF65-F5344CB8AC3E}">
        <p14:creationId xmlns:p14="http://schemas.microsoft.com/office/powerpoint/2010/main" val="29862622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63842045-1DFE-4771-B18B-AAC26B74C06B}"/>
              </a:ext>
            </a:extLst>
          </p:cNvPr>
          <p:cNvSpPr>
            <a:spLocks noGrp="1"/>
          </p:cNvSpPr>
          <p:nvPr>
            <p:ph type="title"/>
          </p:nvPr>
        </p:nvSpPr>
        <p:spPr>
          <a:xfrm>
            <a:off x="827584" y="188641"/>
            <a:ext cx="6353992" cy="558324"/>
          </a:xfrm>
        </p:spPr>
        <p:txBody>
          <a:bodyPr/>
          <a:lstStyle/>
          <a:p>
            <a:r>
              <a:rPr lang="zh-CN" altLang="en-US" dirty="0"/>
              <a:t> 科研工作</a:t>
            </a:r>
          </a:p>
        </p:txBody>
      </p:sp>
      <p:sp>
        <p:nvSpPr>
          <p:cNvPr id="2" name="文本框 3">
            <a:extLst>
              <a:ext uri="{FF2B5EF4-FFF2-40B4-BE49-F238E27FC236}">
                <a16:creationId xmlns:a16="http://schemas.microsoft.com/office/drawing/2014/main" id="{5B0C1884-DCE2-BD5F-8EAF-DB75CA9AFA05}"/>
              </a:ext>
            </a:extLst>
          </p:cNvPr>
          <p:cNvSpPr txBox="1"/>
          <p:nvPr/>
        </p:nvSpPr>
        <p:spPr>
          <a:xfrm>
            <a:off x="454660" y="1052736"/>
            <a:ext cx="8234680" cy="1274195"/>
          </a:xfrm>
          <a:prstGeom prst="rect">
            <a:avLst/>
          </a:prstGeom>
          <a:noFill/>
        </p:spPr>
        <p:txBody>
          <a:bodyPr wrap="square" rtlCol="0">
            <a:spAutoFit/>
          </a:bodyPr>
          <a:lstStyle/>
          <a:p>
            <a:pPr>
              <a:lnSpc>
                <a:spcPct val="170000"/>
              </a:lnSpc>
            </a:pPr>
            <a:r>
              <a:rPr lang="zh-CN" altLang="en-US" sz="2800" b="1" dirty="0">
                <a:solidFill>
                  <a:srgbClr val="8B5B8D"/>
                </a:solidFill>
                <a:latin typeface="黑体" panose="02010609060101010101" pitchFamily="49" charset="-122"/>
                <a:ea typeface="黑体" panose="02010609060101010101" pitchFamily="49" charset="-122"/>
                <a:sym typeface="+mn-ea"/>
              </a:rPr>
              <a:t>深度学习模型开发与维护</a:t>
            </a:r>
          </a:p>
          <a:p>
            <a:pPr>
              <a:lnSpc>
                <a:spcPct val="170000"/>
              </a:lnSpc>
            </a:pPr>
            <a:r>
              <a:rPr lang="zh-CN" altLang="en-US" sz="2000" dirty="0">
                <a:latin typeface="SimSong" panose="02020300000000000000" pitchFamily="18" charset="-122"/>
                <a:ea typeface="SimSong" panose="02020300000000000000" pitchFamily="18" charset="-122"/>
                <a:sym typeface="+mn-ea"/>
              </a:rPr>
              <a:t>深度学习模型开发与维护</a:t>
            </a:r>
            <a:r>
              <a:rPr lang="en-US" altLang="zh-CN" sz="2000" dirty="0">
                <a:latin typeface="Times New Roman" panose="02020603050405020304" pitchFamily="18" charset="0"/>
                <a:ea typeface="SimSong" panose="02020300000000000000" pitchFamily="18" charset="-122"/>
                <a:cs typeface="Times New Roman" panose="02020603050405020304" pitchFamily="18" charset="0"/>
                <a:sym typeface="+mn-ea"/>
              </a:rPr>
              <a:t>9</a:t>
            </a:r>
            <a:r>
              <a:rPr lang="zh-CN" altLang="en-US" sz="2000" dirty="0">
                <a:latin typeface="SimSong" panose="02020300000000000000" pitchFamily="18" charset="-122"/>
                <a:ea typeface="SimSong" panose="02020300000000000000" pitchFamily="18" charset="-122"/>
                <a:sym typeface="+mn-ea"/>
              </a:rPr>
              <a:t>个阶段。</a:t>
            </a:r>
            <a:endParaRPr lang="en-US" altLang="zh-CN" sz="2000" dirty="0">
              <a:latin typeface="SimSong" panose="02020300000000000000" pitchFamily="18" charset="-122"/>
              <a:ea typeface="SimSong" panose="02020300000000000000" pitchFamily="18" charset="-122"/>
              <a:sym typeface="+mn-ea"/>
            </a:endParaRPr>
          </a:p>
        </p:txBody>
      </p:sp>
      <p:sp>
        <p:nvSpPr>
          <p:cNvPr id="3" name="Content Placeholder 2">
            <a:extLst>
              <a:ext uri="{FF2B5EF4-FFF2-40B4-BE49-F238E27FC236}">
                <a16:creationId xmlns:a16="http://schemas.microsoft.com/office/drawing/2014/main" id="{52CAC17D-13F8-88B1-E260-B81034300F88}"/>
              </a:ext>
            </a:extLst>
          </p:cNvPr>
          <p:cNvSpPr txBox="1">
            <a:spLocks/>
          </p:cNvSpPr>
          <p:nvPr/>
        </p:nvSpPr>
        <p:spPr>
          <a:xfrm>
            <a:off x="3737514" y="5232373"/>
            <a:ext cx="5435735" cy="876083"/>
          </a:xfrm>
          <a:prstGeom prst="rect">
            <a:avLst/>
          </a:prstGeom>
        </p:spPr>
        <p:txBody>
          <a:bodyPr vert="horz" lIns="121955" tIns="60977" rIns="121955" bIns="60977" rtlCol="0">
            <a:noAutofit/>
          </a:bodyPr>
          <a:lstStyle>
            <a:lvl1pPr marL="457326" indent="-457326" algn="l" defTabSz="609768" rtl="0" eaLnBrk="1" latinLnBrk="0" hangingPunct="1">
              <a:spcBef>
                <a:spcPct val="20000"/>
              </a:spcBef>
              <a:buFont typeface="Arial"/>
              <a:buChar char="•"/>
              <a:defRPr sz="4300" kern="1200">
                <a:solidFill>
                  <a:schemeClr val="tx1"/>
                </a:solidFill>
                <a:latin typeface="+mn-lt"/>
                <a:ea typeface="+mn-ea"/>
                <a:cs typeface="Open Sans"/>
              </a:defRPr>
            </a:lvl1pPr>
            <a:lvl2pPr marL="990872" indent="-381105" algn="l" defTabSz="609768" rtl="0" eaLnBrk="1" latinLnBrk="0" hangingPunct="1">
              <a:spcBef>
                <a:spcPct val="20000"/>
              </a:spcBef>
              <a:buFont typeface="Arial"/>
              <a:buChar char="–"/>
              <a:defRPr sz="3700" kern="1200">
                <a:solidFill>
                  <a:schemeClr val="tx1"/>
                </a:solidFill>
                <a:latin typeface="+mn-lt"/>
                <a:ea typeface="+mn-ea"/>
                <a:cs typeface="Open Sans"/>
              </a:defRPr>
            </a:lvl2pPr>
            <a:lvl3pPr marL="1524419" indent="-304884" algn="l" defTabSz="609768" rtl="0" eaLnBrk="1" latinLnBrk="0" hangingPunct="1">
              <a:spcBef>
                <a:spcPct val="20000"/>
              </a:spcBef>
              <a:buFont typeface="Arial"/>
              <a:buChar char="•"/>
              <a:defRPr sz="3200" kern="1200">
                <a:solidFill>
                  <a:schemeClr val="tx1"/>
                </a:solidFill>
                <a:latin typeface="+mn-lt"/>
                <a:ea typeface="+mn-ea"/>
                <a:cs typeface="Open Sans"/>
              </a:defRPr>
            </a:lvl3pPr>
            <a:lvl4pPr marL="2134187" indent="-304884" algn="l" defTabSz="609768" rtl="0" eaLnBrk="1" latinLnBrk="0" hangingPunct="1">
              <a:spcBef>
                <a:spcPct val="20000"/>
              </a:spcBef>
              <a:buFont typeface="Arial"/>
              <a:buChar char="–"/>
              <a:defRPr sz="2700" kern="1200">
                <a:solidFill>
                  <a:schemeClr val="tx1"/>
                </a:solidFill>
                <a:latin typeface="+mn-lt"/>
                <a:ea typeface="+mn-ea"/>
                <a:cs typeface="Open Sans"/>
              </a:defRPr>
            </a:lvl4pPr>
            <a:lvl5pPr marL="2743954" indent="-304884" algn="l" defTabSz="609768" rtl="0" eaLnBrk="1" latinLnBrk="0" hangingPunct="1">
              <a:spcBef>
                <a:spcPct val="20000"/>
              </a:spcBef>
              <a:buFont typeface="Arial"/>
              <a:buChar char="»"/>
              <a:defRPr sz="2700" kern="1200">
                <a:solidFill>
                  <a:schemeClr val="tx1"/>
                </a:solidFill>
                <a:latin typeface="+mn-lt"/>
                <a:ea typeface="+mn-ea"/>
                <a:cs typeface="Open Sans"/>
              </a:defRPr>
            </a:lvl5pPr>
            <a:lvl6pPr marL="3353722" indent="-304884" algn="l" defTabSz="609768" rtl="0" eaLnBrk="1" latinLnBrk="0" hangingPunct="1">
              <a:spcBef>
                <a:spcPct val="20000"/>
              </a:spcBef>
              <a:buFont typeface="Arial"/>
              <a:buChar char="•"/>
              <a:defRPr sz="2700" kern="1200">
                <a:solidFill>
                  <a:schemeClr val="tx1"/>
                </a:solidFill>
                <a:latin typeface="+mn-lt"/>
                <a:ea typeface="+mn-ea"/>
                <a:cs typeface="+mn-cs"/>
              </a:defRPr>
            </a:lvl6pPr>
            <a:lvl7pPr marL="3963490" indent="-304884" algn="l" defTabSz="609768" rtl="0" eaLnBrk="1" latinLnBrk="0" hangingPunct="1">
              <a:spcBef>
                <a:spcPct val="20000"/>
              </a:spcBef>
              <a:buFont typeface="Arial"/>
              <a:buChar char="•"/>
              <a:defRPr sz="2700" kern="1200">
                <a:solidFill>
                  <a:schemeClr val="tx1"/>
                </a:solidFill>
                <a:latin typeface="+mn-lt"/>
                <a:ea typeface="+mn-ea"/>
                <a:cs typeface="+mn-cs"/>
              </a:defRPr>
            </a:lvl7pPr>
            <a:lvl8pPr marL="4573257" indent="-304884" algn="l" defTabSz="609768" rtl="0" eaLnBrk="1" latinLnBrk="0" hangingPunct="1">
              <a:spcBef>
                <a:spcPct val="20000"/>
              </a:spcBef>
              <a:buFont typeface="Arial"/>
              <a:buChar char="•"/>
              <a:defRPr sz="2700" kern="1200">
                <a:solidFill>
                  <a:schemeClr val="tx1"/>
                </a:solidFill>
                <a:latin typeface="+mn-lt"/>
                <a:ea typeface="+mn-ea"/>
                <a:cs typeface="+mn-cs"/>
              </a:defRPr>
            </a:lvl8pPr>
            <a:lvl9pPr marL="5183025" indent="-304884" algn="l" defTabSz="609768" rtl="0" eaLnBrk="1" latinLnBrk="0" hangingPunct="1">
              <a:spcBef>
                <a:spcPct val="20000"/>
              </a:spcBef>
              <a:buFont typeface="Arial"/>
              <a:buChar char="•"/>
              <a:defRPr sz="2700" kern="1200">
                <a:solidFill>
                  <a:schemeClr val="tx1"/>
                </a:solidFill>
                <a:latin typeface="+mn-lt"/>
                <a:ea typeface="+mn-ea"/>
                <a:cs typeface="+mn-cs"/>
              </a:defRPr>
            </a:lvl9pPr>
          </a:lstStyle>
          <a:p>
            <a:pPr lvl="1"/>
            <a:endParaRPr lang="en-US" sz="2000" dirty="0">
              <a:latin typeface="Times New Roman" panose="02020603050405020304" pitchFamily="18" charset="0"/>
              <a:cs typeface="Times New Roman" panose="02020603050405020304" pitchFamily="18" charset="0"/>
            </a:endParaRPr>
          </a:p>
        </p:txBody>
      </p:sp>
      <p:graphicFrame>
        <p:nvGraphicFramePr>
          <p:cNvPr id="4" name="Diagram 3">
            <a:extLst>
              <a:ext uri="{FF2B5EF4-FFF2-40B4-BE49-F238E27FC236}">
                <a16:creationId xmlns:a16="http://schemas.microsoft.com/office/drawing/2014/main" id="{491BDC03-0462-DDDD-37DE-7F7994DA76F6}"/>
              </a:ext>
            </a:extLst>
          </p:cNvPr>
          <p:cNvGraphicFramePr/>
          <p:nvPr>
            <p:extLst>
              <p:ext uri="{D42A27DB-BD31-4B8C-83A1-F6EECF244321}">
                <p14:modId xmlns:p14="http://schemas.microsoft.com/office/powerpoint/2010/main" val="1334820003"/>
              </p:ext>
            </p:extLst>
          </p:nvPr>
        </p:nvGraphicFramePr>
        <p:xfrm>
          <a:off x="1691680" y="2420888"/>
          <a:ext cx="5341476" cy="314791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Content Placeholder 2">
            <a:extLst>
              <a:ext uri="{FF2B5EF4-FFF2-40B4-BE49-F238E27FC236}">
                <a16:creationId xmlns:a16="http://schemas.microsoft.com/office/drawing/2014/main" id="{42465634-9316-FBC6-C573-762DA7A6A79E}"/>
              </a:ext>
            </a:extLst>
          </p:cNvPr>
          <p:cNvSpPr txBox="1">
            <a:spLocks/>
          </p:cNvSpPr>
          <p:nvPr/>
        </p:nvSpPr>
        <p:spPr>
          <a:xfrm>
            <a:off x="179511" y="5661248"/>
            <a:ext cx="8993738" cy="599608"/>
          </a:xfrm>
          <a:prstGeom prst="rect">
            <a:avLst/>
          </a:prstGeom>
        </p:spPr>
        <p:txBody>
          <a:bodyPr vert="horz" lIns="121955" tIns="60977" rIns="121955" bIns="60977" rtlCol="0">
            <a:noAutofit/>
          </a:bodyPr>
          <a:lstStyle>
            <a:lvl1pPr marL="457326" indent="-457326" algn="l" defTabSz="609768" rtl="0" eaLnBrk="1" latinLnBrk="0" hangingPunct="1">
              <a:spcBef>
                <a:spcPct val="20000"/>
              </a:spcBef>
              <a:buFont typeface="Arial"/>
              <a:buChar char="•"/>
              <a:defRPr sz="4300" kern="1200">
                <a:solidFill>
                  <a:schemeClr val="tx1"/>
                </a:solidFill>
                <a:latin typeface="+mn-lt"/>
                <a:ea typeface="+mn-ea"/>
                <a:cs typeface="Open Sans"/>
              </a:defRPr>
            </a:lvl1pPr>
            <a:lvl2pPr marL="990872" indent="-381105" algn="l" defTabSz="609768" rtl="0" eaLnBrk="1" latinLnBrk="0" hangingPunct="1">
              <a:spcBef>
                <a:spcPct val="20000"/>
              </a:spcBef>
              <a:buFont typeface="Arial"/>
              <a:buChar char="–"/>
              <a:defRPr sz="3700" kern="1200">
                <a:solidFill>
                  <a:schemeClr val="tx1"/>
                </a:solidFill>
                <a:latin typeface="+mn-lt"/>
                <a:ea typeface="+mn-ea"/>
                <a:cs typeface="Open Sans"/>
              </a:defRPr>
            </a:lvl2pPr>
            <a:lvl3pPr marL="1524419" indent="-304884" algn="l" defTabSz="609768" rtl="0" eaLnBrk="1" latinLnBrk="0" hangingPunct="1">
              <a:spcBef>
                <a:spcPct val="20000"/>
              </a:spcBef>
              <a:buFont typeface="Arial"/>
              <a:buChar char="•"/>
              <a:defRPr sz="3200" kern="1200">
                <a:solidFill>
                  <a:schemeClr val="tx1"/>
                </a:solidFill>
                <a:latin typeface="+mn-lt"/>
                <a:ea typeface="+mn-ea"/>
                <a:cs typeface="Open Sans"/>
              </a:defRPr>
            </a:lvl3pPr>
            <a:lvl4pPr marL="2134187" indent="-304884" algn="l" defTabSz="609768" rtl="0" eaLnBrk="1" latinLnBrk="0" hangingPunct="1">
              <a:spcBef>
                <a:spcPct val="20000"/>
              </a:spcBef>
              <a:buFont typeface="Arial"/>
              <a:buChar char="–"/>
              <a:defRPr sz="2700" kern="1200">
                <a:solidFill>
                  <a:schemeClr val="tx1"/>
                </a:solidFill>
                <a:latin typeface="+mn-lt"/>
                <a:ea typeface="+mn-ea"/>
                <a:cs typeface="Open Sans"/>
              </a:defRPr>
            </a:lvl4pPr>
            <a:lvl5pPr marL="2743954" indent="-304884" algn="l" defTabSz="609768" rtl="0" eaLnBrk="1" latinLnBrk="0" hangingPunct="1">
              <a:spcBef>
                <a:spcPct val="20000"/>
              </a:spcBef>
              <a:buFont typeface="Arial"/>
              <a:buChar char="»"/>
              <a:defRPr sz="2700" kern="1200">
                <a:solidFill>
                  <a:schemeClr val="tx1"/>
                </a:solidFill>
                <a:latin typeface="+mn-lt"/>
                <a:ea typeface="+mn-ea"/>
                <a:cs typeface="Open Sans"/>
              </a:defRPr>
            </a:lvl5pPr>
            <a:lvl6pPr marL="3353722" indent="-304884" algn="l" defTabSz="609768" rtl="0" eaLnBrk="1" latinLnBrk="0" hangingPunct="1">
              <a:spcBef>
                <a:spcPct val="20000"/>
              </a:spcBef>
              <a:buFont typeface="Arial"/>
              <a:buChar char="•"/>
              <a:defRPr sz="2700" kern="1200">
                <a:solidFill>
                  <a:schemeClr val="tx1"/>
                </a:solidFill>
                <a:latin typeface="+mn-lt"/>
                <a:ea typeface="+mn-ea"/>
                <a:cs typeface="+mn-cs"/>
              </a:defRPr>
            </a:lvl6pPr>
            <a:lvl7pPr marL="3963490" indent="-304884" algn="l" defTabSz="609768" rtl="0" eaLnBrk="1" latinLnBrk="0" hangingPunct="1">
              <a:spcBef>
                <a:spcPct val="20000"/>
              </a:spcBef>
              <a:buFont typeface="Arial"/>
              <a:buChar char="•"/>
              <a:defRPr sz="2700" kern="1200">
                <a:solidFill>
                  <a:schemeClr val="tx1"/>
                </a:solidFill>
                <a:latin typeface="+mn-lt"/>
                <a:ea typeface="+mn-ea"/>
                <a:cs typeface="+mn-cs"/>
              </a:defRPr>
            </a:lvl7pPr>
            <a:lvl8pPr marL="4573257" indent="-304884" algn="l" defTabSz="609768" rtl="0" eaLnBrk="1" latinLnBrk="0" hangingPunct="1">
              <a:spcBef>
                <a:spcPct val="20000"/>
              </a:spcBef>
              <a:buFont typeface="Arial"/>
              <a:buChar char="•"/>
              <a:defRPr sz="2700" kern="1200">
                <a:solidFill>
                  <a:schemeClr val="tx1"/>
                </a:solidFill>
                <a:latin typeface="+mn-lt"/>
                <a:ea typeface="+mn-ea"/>
                <a:cs typeface="+mn-cs"/>
              </a:defRPr>
            </a:lvl8pPr>
            <a:lvl9pPr marL="5183025" indent="-304884" algn="l" defTabSz="609768" rtl="0" eaLnBrk="1" latinLnBrk="0" hangingPunct="1">
              <a:spcBef>
                <a:spcPct val="20000"/>
              </a:spcBef>
              <a:buFont typeface="Arial"/>
              <a:buChar char="•"/>
              <a:defRPr sz="2700" kern="1200">
                <a:solidFill>
                  <a:schemeClr val="tx1"/>
                </a:solidFill>
                <a:latin typeface="+mn-lt"/>
                <a:ea typeface="+mn-ea"/>
                <a:cs typeface="+mn-cs"/>
              </a:defRPr>
            </a:lvl9pPr>
          </a:lstStyle>
          <a:p>
            <a:pPr marL="609751" lvl="1" indent="0">
              <a:buNone/>
            </a:pPr>
            <a:r>
              <a:rPr lang="en-US" altLang="zh-CN" sz="1800" dirty="0">
                <a:latin typeface="Times New Roman" panose="02020603050405020304" pitchFamily="18" charset="0"/>
                <a:cs typeface="Times New Roman" panose="02020603050405020304" pitchFamily="18" charset="0"/>
              </a:rPr>
              <a:t>1</a:t>
            </a:r>
            <a:r>
              <a:rPr lang="zh-CN" altLang="en-US" sz="1800" dirty="0">
                <a:latin typeface="Times New Roman" panose="02020603050405020304" pitchFamily="18" charset="0"/>
                <a:cs typeface="Times New Roman" panose="02020603050405020304" pitchFamily="18" charset="0"/>
              </a:rPr>
              <a:t>：</a:t>
            </a:r>
            <a:r>
              <a:rPr lang="en-GB" altLang="zh-CN" sz="1800" dirty="0" err="1">
                <a:latin typeface="Times New Roman" panose="02020603050405020304" pitchFamily="18" charset="0"/>
                <a:cs typeface="Times New Roman" panose="02020603050405020304" pitchFamily="18" charset="0"/>
              </a:rPr>
              <a:t>Amershi</a:t>
            </a:r>
            <a:r>
              <a:rPr lang="en-GB" altLang="zh-CN" sz="1800" dirty="0">
                <a:latin typeface="Times New Roman" panose="02020603050405020304" pitchFamily="18" charset="0"/>
                <a:cs typeface="Times New Roman" panose="02020603050405020304" pitchFamily="18" charset="0"/>
              </a:rPr>
              <a:t>, </a:t>
            </a:r>
            <a:r>
              <a:rPr lang="en-GB" altLang="zh-CN" sz="1800" dirty="0" err="1">
                <a:latin typeface="Times New Roman" panose="02020603050405020304" pitchFamily="18" charset="0"/>
                <a:cs typeface="Times New Roman" panose="02020603050405020304" pitchFamily="18" charset="0"/>
              </a:rPr>
              <a:t>Saleema</a:t>
            </a:r>
            <a:r>
              <a:rPr lang="en-GB" altLang="zh-CN" sz="1800" dirty="0">
                <a:latin typeface="Times New Roman" panose="02020603050405020304" pitchFamily="18" charset="0"/>
                <a:cs typeface="Times New Roman" panose="02020603050405020304" pitchFamily="18" charset="0"/>
              </a:rPr>
              <a:t> and </a:t>
            </a:r>
            <a:r>
              <a:rPr lang="en-GB" altLang="zh-CN" sz="1800" dirty="0" err="1">
                <a:latin typeface="Times New Roman" panose="02020603050405020304" pitchFamily="18" charset="0"/>
                <a:cs typeface="Times New Roman" panose="02020603050405020304" pitchFamily="18" charset="0"/>
              </a:rPr>
              <a:t>Begel</a:t>
            </a:r>
            <a:r>
              <a:rPr lang="en-US" altLang="zh-CN" sz="1800" dirty="0">
                <a:latin typeface="Times New Roman" panose="02020603050405020304" pitchFamily="18" charset="0"/>
                <a:cs typeface="Times New Roman" panose="02020603050405020304" pitchFamily="18" charset="0"/>
              </a:rPr>
              <a:t>, et al. "Software engineering for machine learning: A case study." </a:t>
            </a:r>
            <a:r>
              <a:rPr lang="en-US" altLang="zh-CN" sz="1800" i="1" dirty="0">
                <a:latin typeface="Times New Roman" panose="02020603050405020304" pitchFamily="18" charset="0"/>
                <a:cs typeface="Times New Roman" panose="02020603050405020304" pitchFamily="18" charset="0"/>
              </a:rPr>
              <a:t> ICSE-SEIP </a:t>
            </a:r>
            <a:r>
              <a:rPr lang="en-US" altLang="zh-CN" sz="1800" dirty="0">
                <a:latin typeface="Times New Roman" panose="02020603050405020304" pitchFamily="18" charset="0"/>
                <a:cs typeface="Times New Roman" panose="02020603050405020304" pitchFamily="18" charset="0"/>
              </a:rPr>
              <a:t>(2019).</a:t>
            </a:r>
          </a:p>
          <a:p>
            <a:pPr lvl="1"/>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601862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63842045-1DFE-4771-B18B-AAC26B74C06B}"/>
              </a:ext>
            </a:extLst>
          </p:cNvPr>
          <p:cNvSpPr>
            <a:spLocks noGrp="1"/>
          </p:cNvSpPr>
          <p:nvPr>
            <p:ph type="title"/>
          </p:nvPr>
        </p:nvSpPr>
        <p:spPr>
          <a:xfrm>
            <a:off x="827584" y="188641"/>
            <a:ext cx="6353992" cy="558324"/>
          </a:xfrm>
        </p:spPr>
        <p:txBody>
          <a:bodyPr/>
          <a:lstStyle/>
          <a:p>
            <a:r>
              <a:rPr lang="zh-CN" altLang="en-US" dirty="0"/>
              <a:t> 科研工作</a:t>
            </a:r>
          </a:p>
        </p:txBody>
      </p:sp>
      <p:sp>
        <p:nvSpPr>
          <p:cNvPr id="2" name="文本框 3">
            <a:extLst>
              <a:ext uri="{FF2B5EF4-FFF2-40B4-BE49-F238E27FC236}">
                <a16:creationId xmlns:a16="http://schemas.microsoft.com/office/drawing/2014/main" id="{5B0C1884-DCE2-BD5F-8EAF-DB75CA9AFA05}"/>
              </a:ext>
            </a:extLst>
          </p:cNvPr>
          <p:cNvSpPr txBox="1"/>
          <p:nvPr/>
        </p:nvSpPr>
        <p:spPr>
          <a:xfrm>
            <a:off x="454660" y="1052736"/>
            <a:ext cx="8234680" cy="3876446"/>
          </a:xfrm>
          <a:prstGeom prst="rect">
            <a:avLst/>
          </a:prstGeom>
          <a:noFill/>
        </p:spPr>
        <p:txBody>
          <a:bodyPr wrap="square" rtlCol="0">
            <a:spAutoFit/>
          </a:bodyPr>
          <a:lstStyle/>
          <a:p>
            <a:pPr>
              <a:lnSpc>
                <a:spcPct val="170000"/>
              </a:lnSpc>
            </a:pPr>
            <a:r>
              <a:rPr lang="zh-CN" altLang="en-US" sz="2800" b="1" dirty="0">
                <a:solidFill>
                  <a:srgbClr val="8B5B8D"/>
                </a:solidFill>
                <a:latin typeface="黑体" panose="02010609060101010101" pitchFamily="49" charset="-122"/>
                <a:ea typeface="黑体" panose="02010609060101010101" pitchFamily="49" charset="-122"/>
                <a:sym typeface="+mn-ea"/>
              </a:rPr>
              <a:t>深度学习模型质量保障</a:t>
            </a:r>
          </a:p>
          <a:p>
            <a:pPr>
              <a:lnSpc>
                <a:spcPct val="170000"/>
              </a:lnSpc>
            </a:pPr>
            <a:r>
              <a:rPr lang="zh-CN" altLang="en-US" sz="2000" dirty="0">
                <a:latin typeface="SimSong" panose="02020300000000000000" pitchFamily="18" charset="-122"/>
                <a:ea typeface="SimSong" panose="02020300000000000000" pitchFamily="18" charset="-122"/>
                <a:sym typeface="+mn-ea"/>
              </a:rPr>
              <a:t>深度学习模型需要保证哪些质量属性</a:t>
            </a:r>
            <a:r>
              <a:rPr lang="en-US" altLang="zh-CN" sz="2000" baseline="30000" dirty="0">
                <a:latin typeface="SimSong" panose="02020300000000000000" pitchFamily="18" charset="-122"/>
                <a:ea typeface="SimSong" panose="02020300000000000000" pitchFamily="18" charset="-122"/>
                <a:sym typeface="+mn-ea"/>
              </a:rPr>
              <a:t>1</a:t>
            </a:r>
          </a:p>
          <a:p>
            <a:pPr marL="800080" lvl="1" indent="-342891">
              <a:lnSpc>
                <a:spcPct val="170000"/>
              </a:lnSpc>
              <a:buFont typeface="System Font Regular"/>
              <a:buChar char="—"/>
            </a:pPr>
            <a:r>
              <a:rPr lang="zh-CN" altLang="en-US" sz="2000" dirty="0">
                <a:latin typeface="SimSong" panose="02020300000000000000" pitchFamily="18" charset="-122"/>
                <a:ea typeface="SimSong" panose="02020300000000000000" pitchFamily="18" charset="-122"/>
                <a:sym typeface="+mn-ea"/>
              </a:rPr>
              <a:t>正确性：模型做出正确决策的概率</a:t>
            </a:r>
            <a:endParaRPr lang="en-US" altLang="zh-CN" sz="2000" dirty="0">
              <a:latin typeface="SimSong" panose="02020300000000000000" pitchFamily="18" charset="-122"/>
              <a:ea typeface="SimSong" panose="02020300000000000000" pitchFamily="18" charset="-122"/>
              <a:sym typeface="+mn-ea"/>
            </a:endParaRPr>
          </a:p>
          <a:p>
            <a:pPr marL="800080" lvl="1" indent="-342891">
              <a:lnSpc>
                <a:spcPct val="170000"/>
              </a:lnSpc>
              <a:buFont typeface="System Font Regular"/>
              <a:buChar char="—"/>
            </a:pPr>
            <a:r>
              <a:rPr lang="zh-CN" altLang="en-US" sz="2000" dirty="0">
                <a:solidFill>
                  <a:srgbClr val="FF0000"/>
                </a:solidFill>
                <a:latin typeface="SimSong" panose="02020300000000000000" pitchFamily="18" charset="-122"/>
                <a:ea typeface="SimSong" panose="02020300000000000000" pitchFamily="18" charset="-122"/>
                <a:sym typeface="+mn-ea"/>
              </a:rPr>
              <a:t>安全性</a:t>
            </a:r>
            <a:r>
              <a:rPr lang="zh-CN" altLang="en-US" sz="2000" dirty="0">
                <a:latin typeface="SimSong" panose="02020300000000000000" pitchFamily="18" charset="-122"/>
                <a:ea typeface="SimSong" panose="02020300000000000000" pitchFamily="18" charset="-122"/>
                <a:sym typeface="+mn-ea"/>
              </a:rPr>
              <a:t>：模型抵御潜在伤害或危险的能力</a:t>
            </a:r>
            <a:endParaRPr lang="en-US" altLang="zh-CN" sz="2000" dirty="0">
              <a:latin typeface="SimSong" panose="02020300000000000000" pitchFamily="18" charset="-122"/>
              <a:ea typeface="SimSong" panose="02020300000000000000" pitchFamily="18" charset="-122"/>
              <a:sym typeface="+mn-ea"/>
            </a:endParaRPr>
          </a:p>
          <a:p>
            <a:pPr marL="800080" lvl="1" indent="-342891">
              <a:lnSpc>
                <a:spcPct val="170000"/>
              </a:lnSpc>
              <a:buFont typeface="System Font Regular"/>
              <a:buChar char="—"/>
            </a:pPr>
            <a:r>
              <a:rPr lang="zh-CN" altLang="en-US" sz="2000" dirty="0">
                <a:latin typeface="SimSong" panose="02020300000000000000" pitchFamily="18" charset="-122"/>
                <a:ea typeface="SimSong" panose="02020300000000000000" pitchFamily="18" charset="-122"/>
                <a:sym typeface="+mn-ea"/>
              </a:rPr>
              <a:t>公平性：模型的输出是否因受到一些敏感特征的影响而产生偏差</a:t>
            </a:r>
            <a:endParaRPr lang="en-US" altLang="zh-CN" sz="2000" dirty="0">
              <a:latin typeface="SimSong" panose="02020300000000000000" pitchFamily="18" charset="-122"/>
              <a:ea typeface="SimSong" panose="02020300000000000000" pitchFamily="18" charset="-122"/>
              <a:sym typeface="+mn-ea"/>
            </a:endParaRPr>
          </a:p>
          <a:p>
            <a:pPr marL="800080" lvl="1" indent="-342891">
              <a:lnSpc>
                <a:spcPct val="170000"/>
              </a:lnSpc>
              <a:buFont typeface="System Font Regular"/>
              <a:buChar char="—"/>
            </a:pPr>
            <a:r>
              <a:rPr lang="zh-CN" altLang="en-US" sz="2000" dirty="0">
                <a:latin typeface="SimSong" panose="02020300000000000000" pitchFamily="18" charset="-122"/>
                <a:ea typeface="SimSong" panose="02020300000000000000" pitchFamily="18" charset="-122"/>
                <a:sym typeface="+mn-ea"/>
              </a:rPr>
              <a:t>鲁棒性：模型在无效输入或压力环境下是否能正常工作</a:t>
            </a:r>
            <a:endParaRPr lang="en-US" altLang="zh-CN" sz="2000" dirty="0">
              <a:latin typeface="SimSong" panose="02020300000000000000" pitchFamily="18" charset="-122"/>
              <a:ea typeface="SimSong" panose="02020300000000000000" pitchFamily="18" charset="-122"/>
              <a:sym typeface="+mn-ea"/>
            </a:endParaRPr>
          </a:p>
          <a:p>
            <a:pPr marL="800080" lvl="1" indent="-342891">
              <a:lnSpc>
                <a:spcPct val="170000"/>
              </a:lnSpc>
              <a:buFont typeface="System Font Regular"/>
              <a:buChar char="—"/>
            </a:pPr>
            <a:r>
              <a:rPr lang="zh-CN" altLang="en-US" sz="2000" dirty="0">
                <a:latin typeface="SimSong" panose="02020300000000000000" pitchFamily="18" charset="-122"/>
                <a:ea typeface="SimSong" panose="02020300000000000000" pitchFamily="18" charset="-122"/>
                <a:sym typeface="+mn-ea"/>
              </a:rPr>
              <a:t>。。。</a:t>
            </a:r>
          </a:p>
        </p:txBody>
      </p:sp>
      <p:sp>
        <p:nvSpPr>
          <p:cNvPr id="3" name="Content Placeholder 2">
            <a:extLst>
              <a:ext uri="{FF2B5EF4-FFF2-40B4-BE49-F238E27FC236}">
                <a16:creationId xmlns:a16="http://schemas.microsoft.com/office/drawing/2014/main" id="{52CAC17D-13F8-88B1-E260-B81034300F88}"/>
              </a:ext>
            </a:extLst>
          </p:cNvPr>
          <p:cNvSpPr txBox="1">
            <a:spLocks/>
          </p:cNvSpPr>
          <p:nvPr/>
        </p:nvSpPr>
        <p:spPr>
          <a:xfrm>
            <a:off x="3737514" y="5232373"/>
            <a:ext cx="5435735" cy="876083"/>
          </a:xfrm>
          <a:prstGeom prst="rect">
            <a:avLst/>
          </a:prstGeom>
        </p:spPr>
        <p:txBody>
          <a:bodyPr vert="horz" lIns="121955" tIns="60977" rIns="121955" bIns="60977" rtlCol="0">
            <a:noAutofit/>
          </a:bodyPr>
          <a:lstStyle>
            <a:lvl1pPr marL="457326" indent="-457326" algn="l" defTabSz="609768" rtl="0" eaLnBrk="1" latinLnBrk="0" hangingPunct="1">
              <a:spcBef>
                <a:spcPct val="20000"/>
              </a:spcBef>
              <a:buFont typeface="Arial"/>
              <a:buChar char="•"/>
              <a:defRPr sz="4300" kern="1200">
                <a:solidFill>
                  <a:schemeClr val="tx1"/>
                </a:solidFill>
                <a:latin typeface="+mn-lt"/>
                <a:ea typeface="+mn-ea"/>
                <a:cs typeface="Open Sans"/>
              </a:defRPr>
            </a:lvl1pPr>
            <a:lvl2pPr marL="990872" indent="-381105" algn="l" defTabSz="609768" rtl="0" eaLnBrk="1" latinLnBrk="0" hangingPunct="1">
              <a:spcBef>
                <a:spcPct val="20000"/>
              </a:spcBef>
              <a:buFont typeface="Arial"/>
              <a:buChar char="–"/>
              <a:defRPr sz="3700" kern="1200">
                <a:solidFill>
                  <a:schemeClr val="tx1"/>
                </a:solidFill>
                <a:latin typeface="+mn-lt"/>
                <a:ea typeface="+mn-ea"/>
                <a:cs typeface="Open Sans"/>
              </a:defRPr>
            </a:lvl2pPr>
            <a:lvl3pPr marL="1524419" indent="-304884" algn="l" defTabSz="609768" rtl="0" eaLnBrk="1" latinLnBrk="0" hangingPunct="1">
              <a:spcBef>
                <a:spcPct val="20000"/>
              </a:spcBef>
              <a:buFont typeface="Arial"/>
              <a:buChar char="•"/>
              <a:defRPr sz="3200" kern="1200">
                <a:solidFill>
                  <a:schemeClr val="tx1"/>
                </a:solidFill>
                <a:latin typeface="+mn-lt"/>
                <a:ea typeface="+mn-ea"/>
                <a:cs typeface="Open Sans"/>
              </a:defRPr>
            </a:lvl3pPr>
            <a:lvl4pPr marL="2134187" indent="-304884" algn="l" defTabSz="609768" rtl="0" eaLnBrk="1" latinLnBrk="0" hangingPunct="1">
              <a:spcBef>
                <a:spcPct val="20000"/>
              </a:spcBef>
              <a:buFont typeface="Arial"/>
              <a:buChar char="–"/>
              <a:defRPr sz="2700" kern="1200">
                <a:solidFill>
                  <a:schemeClr val="tx1"/>
                </a:solidFill>
                <a:latin typeface="+mn-lt"/>
                <a:ea typeface="+mn-ea"/>
                <a:cs typeface="Open Sans"/>
              </a:defRPr>
            </a:lvl4pPr>
            <a:lvl5pPr marL="2743954" indent="-304884" algn="l" defTabSz="609768" rtl="0" eaLnBrk="1" latinLnBrk="0" hangingPunct="1">
              <a:spcBef>
                <a:spcPct val="20000"/>
              </a:spcBef>
              <a:buFont typeface="Arial"/>
              <a:buChar char="»"/>
              <a:defRPr sz="2700" kern="1200">
                <a:solidFill>
                  <a:schemeClr val="tx1"/>
                </a:solidFill>
                <a:latin typeface="+mn-lt"/>
                <a:ea typeface="+mn-ea"/>
                <a:cs typeface="Open Sans"/>
              </a:defRPr>
            </a:lvl5pPr>
            <a:lvl6pPr marL="3353722" indent="-304884" algn="l" defTabSz="609768" rtl="0" eaLnBrk="1" latinLnBrk="0" hangingPunct="1">
              <a:spcBef>
                <a:spcPct val="20000"/>
              </a:spcBef>
              <a:buFont typeface="Arial"/>
              <a:buChar char="•"/>
              <a:defRPr sz="2700" kern="1200">
                <a:solidFill>
                  <a:schemeClr val="tx1"/>
                </a:solidFill>
                <a:latin typeface="+mn-lt"/>
                <a:ea typeface="+mn-ea"/>
                <a:cs typeface="+mn-cs"/>
              </a:defRPr>
            </a:lvl6pPr>
            <a:lvl7pPr marL="3963490" indent="-304884" algn="l" defTabSz="609768" rtl="0" eaLnBrk="1" latinLnBrk="0" hangingPunct="1">
              <a:spcBef>
                <a:spcPct val="20000"/>
              </a:spcBef>
              <a:buFont typeface="Arial"/>
              <a:buChar char="•"/>
              <a:defRPr sz="2700" kern="1200">
                <a:solidFill>
                  <a:schemeClr val="tx1"/>
                </a:solidFill>
                <a:latin typeface="+mn-lt"/>
                <a:ea typeface="+mn-ea"/>
                <a:cs typeface="+mn-cs"/>
              </a:defRPr>
            </a:lvl7pPr>
            <a:lvl8pPr marL="4573257" indent="-304884" algn="l" defTabSz="609768" rtl="0" eaLnBrk="1" latinLnBrk="0" hangingPunct="1">
              <a:spcBef>
                <a:spcPct val="20000"/>
              </a:spcBef>
              <a:buFont typeface="Arial"/>
              <a:buChar char="•"/>
              <a:defRPr sz="2700" kern="1200">
                <a:solidFill>
                  <a:schemeClr val="tx1"/>
                </a:solidFill>
                <a:latin typeface="+mn-lt"/>
                <a:ea typeface="+mn-ea"/>
                <a:cs typeface="+mn-cs"/>
              </a:defRPr>
            </a:lvl8pPr>
            <a:lvl9pPr marL="5183025" indent="-304884" algn="l" defTabSz="609768" rtl="0" eaLnBrk="1" latinLnBrk="0" hangingPunct="1">
              <a:spcBef>
                <a:spcPct val="20000"/>
              </a:spcBef>
              <a:buFont typeface="Arial"/>
              <a:buChar char="•"/>
              <a:defRPr sz="2700" kern="1200">
                <a:solidFill>
                  <a:schemeClr val="tx1"/>
                </a:solidFill>
                <a:latin typeface="+mn-lt"/>
                <a:ea typeface="+mn-ea"/>
                <a:cs typeface="+mn-cs"/>
              </a:defRPr>
            </a:lvl9pPr>
          </a:lstStyle>
          <a:p>
            <a:pPr marL="609751" lvl="1" indent="0">
              <a:buNone/>
            </a:pPr>
            <a:r>
              <a:rPr lang="en-US" altLang="zh-CN" sz="1800" dirty="0">
                <a:latin typeface="Times New Roman" panose="02020603050405020304" pitchFamily="18" charset="0"/>
                <a:cs typeface="Times New Roman" panose="02020603050405020304" pitchFamily="18" charset="0"/>
              </a:rPr>
              <a:t>1</a:t>
            </a:r>
            <a:r>
              <a:rPr lang="zh-CN" altLang="en-US" sz="1800" dirty="0">
                <a:latin typeface="Times New Roman" panose="02020603050405020304" pitchFamily="18" charset="0"/>
                <a:cs typeface="Times New Roman" panose="02020603050405020304" pitchFamily="18" charset="0"/>
              </a:rPr>
              <a:t>：</a:t>
            </a:r>
            <a:r>
              <a:rPr lang="en-US" altLang="zh-CN" sz="1800" dirty="0">
                <a:latin typeface="Times New Roman" panose="02020603050405020304" pitchFamily="18" charset="0"/>
                <a:cs typeface="Times New Roman" panose="02020603050405020304" pitchFamily="18" charset="0"/>
              </a:rPr>
              <a:t>Zhang, </a:t>
            </a:r>
            <a:r>
              <a:rPr lang="en-US" altLang="zh-CN" sz="1800" dirty="0" err="1">
                <a:latin typeface="Times New Roman" panose="02020603050405020304" pitchFamily="18" charset="0"/>
                <a:cs typeface="Times New Roman" panose="02020603050405020304" pitchFamily="18" charset="0"/>
              </a:rPr>
              <a:t>Jie</a:t>
            </a:r>
            <a:r>
              <a:rPr lang="en-US" altLang="zh-CN" sz="1800" dirty="0">
                <a:latin typeface="Times New Roman" panose="02020603050405020304" pitchFamily="18" charset="0"/>
                <a:cs typeface="Times New Roman" panose="02020603050405020304" pitchFamily="18" charset="0"/>
              </a:rPr>
              <a:t> M., et al. "Machine learning testing: Survey, landscapes and horizons." </a:t>
            </a:r>
            <a:r>
              <a:rPr lang="en-US" altLang="zh-CN" sz="1800" i="1" dirty="0">
                <a:latin typeface="Times New Roman" panose="02020603050405020304" pitchFamily="18" charset="0"/>
                <a:cs typeface="Times New Roman" panose="02020603050405020304" pitchFamily="18" charset="0"/>
              </a:rPr>
              <a:t>IEEE Transactions on Software Engineering</a:t>
            </a:r>
            <a:r>
              <a:rPr lang="en-US" altLang="zh-CN" sz="1800" dirty="0">
                <a:latin typeface="Times New Roman" panose="02020603050405020304" pitchFamily="18" charset="0"/>
                <a:cs typeface="Times New Roman" panose="02020603050405020304" pitchFamily="18" charset="0"/>
              </a:rPr>
              <a:t> (2020).</a:t>
            </a:r>
          </a:p>
          <a:p>
            <a:pPr lvl="1"/>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58311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63842045-1DFE-4771-B18B-AAC26B74C06B}"/>
              </a:ext>
            </a:extLst>
          </p:cNvPr>
          <p:cNvSpPr>
            <a:spLocks noGrp="1"/>
          </p:cNvSpPr>
          <p:nvPr>
            <p:ph type="title"/>
          </p:nvPr>
        </p:nvSpPr>
        <p:spPr>
          <a:xfrm>
            <a:off x="827584" y="188641"/>
            <a:ext cx="6353992" cy="558324"/>
          </a:xfrm>
        </p:spPr>
        <p:txBody>
          <a:bodyPr/>
          <a:lstStyle/>
          <a:p>
            <a:r>
              <a:rPr lang="zh-CN" altLang="en-US" dirty="0"/>
              <a:t> 科研工作</a:t>
            </a:r>
          </a:p>
        </p:txBody>
      </p:sp>
      <p:sp>
        <p:nvSpPr>
          <p:cNvPr id="2" name="文本框 3">
            <a:extLst>
              <a:ext uri="{FF2B5EF4-FFF2-40B4-BE49-F238E27FC236}">
                <a16:creationId xmlns:a16="http://schemas.microsoft.com/office/drawing/2014/main" id="{5B0C1884-DCE2-BD5F-8EAF-DB75CA9AFA05}"/>
              </a:ext>
            </a:extLst>
          </p:cNvPr>
          <p:cNvSpPr txBox="1"/>
          <p:nvPr/>
        </p:nvSpPr>
        <p:spPr>
          <a:xfrm>
            <a:off x="454660" y="1052737"/>
            <a:ext cx="8234680" cy="4413516"/>
          </a:xfrm>
          <a:prstGeom prst="rect">
            <a:avLst/>
          </a:prstGeom>
          <a:noFill/>
        </p:spPr>
        <p:txBody>
          <a:bodyPr wrap="square" rtlCol="0">
            <a:spAutoFit/>
          </a:bodyPr>
          <a:lstStyle/>
          <a:p>
            <a:pPr>
              <a:lnSpc>
                <a:spcPct val="170000"/>
              </a:lnSpc>
            </a:pPr>
            <a:r>
              <a:rPr lang="zh-CN" altLang="en-US" sz="2800" b="1" dirty="0">
                <a:solidFill>
                  <a:srgbClr val="8B5B8D"/>
                </a:solidFill>
                <a:latin typeface="黑体" panose="02010609060101010101" pitchFamily="49" charset="-122"/>
                <a:ea typeface="黑体" panose="02010609060101010101" pitchFamily="49" charset="-122"/>
                <a:sym typeface="+mn-ea"/>
              </a:rPr>
              <a:t>深度学习模型融合与测试技术相关研究</a:t>
            </a:r>
            <a:endParaRPr lang="en-US" altLang="zh-CN" sz="2800" b="1" dirty="0">
              <a:solidFill>
                <a:srgbClr val="8B5B8D"/>
              </a:solidFill>
              <a:latin typeface="黑体" panose="02010609060101010101" pitchFamily="49" charset="-122"/>
              <a:ea typeface="黑体" panose="02010609060101010101" pitchFamily="49" charset="-122"/>
              <a:sym typeface="+mn-ea"/>
            </a:endParaRPr>
          </a:p>
          <a:p>
            <a:pPr>
              <a:lnSpc>
                <a:spcPct val="170000"/>
              </a:lnSpc>
            </a:pPr>
            <a:r>
              <a:rPr lang="zh-CN" altLang="en-US" sz="2000" b="1" dirty="0">
                <a:latin typeface="SimSong" panose="02020300000000000000" pitchFamily="18" charset="-122"/>
                <a:ea typeface="SimSong" panose="02020300000000000000" pitchFamily="18" charset="-122"/>
                <a:sym typeface="+mn-ea"/>
              </a:rPr>
              <a:t>深度学习模型融合：</a:t>
            </a:r>
            <a:r>
              <a:rPr lang="zh-CN" altLang="en-US" sz="2000" dirty="0">
                <a:latin typeface="SimSong" panose="02020300000000000000" pitchFamily="18" charset="-122"/>
                <a:ea typeface="SimSong" panose="02020300000000000000" pitchFamily="18" charset="-122"/>
                <a:sym typeface="+mn-ea"/>
              </a:rPr>
              <a:t>深度学习模型可被看做一个相关任务的专家，通过模型融合来复用包含在模型中的知识，以此来提高开发和维护效率。</a:t>
            </a:r>
            <a:endParaRPr lang="en-US" altLang="zh-CN" sz="2000" dirty="0">
              <a:latin typeface="SimSong" panose="02020300000000000000" pitchFamily="18" charset="-122"/>
              <a:ea typeface="SimSong" panose="02020300000000000000" pitchFamily="18" charset="-122"/>
              <a:sym typeface="+mn-ea"/>
            </a:endParaRPr>
          </a:p>
          <a:p>
            <a:pPr>
              <a:lnSpc>
                <a:spcPct val="170000"/>
              </a:lnSpc>
            </a:pPr>
            <a:r>
              <a:rPr lang="zh-CN" altLang="en-US" sz="2000" dirty="0">
                <a:latin typeface="SimSong" panose="02020300000000000000" pitchFamily="18" charset="-122"/>
                <a:ea typeface="SimSong" panose="02020300000000000000" pitchFamily="18" charset="-122"/>
                <a:sym typeface="+mn-ea"/>
              </a:rPr>
              <a:t>模型复用、知识融合，知识蒸馏等</a:t>
            </a:r>
            <a:endParaRPr lang="en-US" altLang="zh-CN" sz="2000" dirty="0">
              <a:latin typeface="SimSong" panose="02020300000000000000" pitchFamily="18" charset="-122"/>
              <a:ea typeface="SimSong" panose="02020300000000000000" pitchFamily="18" charset="-122"/>
              <a:sym typeface="+mn-ea"/>
            </a:endParaRPr>
          </a:p>
          <a:p>
            <a:pPr>
              <a:lnSpc>
                <a:spcPct val="170000"/>
              </a:lnSpc>
            </a:pPr>
            <a:r>
              <a:rPr lang="zh-CN" altLang="en-US" sz="2000" b="1" dirty="0">
                <a:latin typeface="SimSong" panose="02020300000000000000" pitchFamily="18" charset="-122"/>
                <a:ea typeface="SimSong" panose="02020300000000000000" pitchFamily="18" charset="-122"/>
                <a:sym typeface="+mn-ea"/>
              </a:rPr>
              <a:t>深度学习模型测试：</a:t>
            </a:r>
            <a:r>
              <a:rPr lang="zh-CN" altLang="en-US" sz="2000" dirty="0">
                <a:latin typeface="SimSong" panose="02020300000000000000" pitchFamily="18" charset="-122"/>
                <a:ea typeface="SimSong" panose="02020300000000000000" pitchFamily="18" charset="-122"/>
                <a:sym typeface="+mn-ea"/>
              </a:rPr>
              <a:t>软件测试是提高软件质量的常用方法</a:t>
            </a:r>
            <a:r>
              <a:rPr lang="zh-CN" altLang="en-US" sz="2000" b="1" dirty="0">
                <a:latin typeface="SimSong" panose="02020300000000000000" pitchFamily="18" charset="-122"/>
                <a:ea typeface="SimSong" panose="02020300000000000000" pitchFamily="18" charset="-122"/>
                <a:sym typeface="+mn-ea"/>
              </a:rPr>
              <a:t>。</a:t>
            </a:r>
            <a:r>
              <a:rPr lang="zh-CN" altLang="en-US" sz="2000" dirty="0">
                <a:latin typeface="SimSong" panose="02020300000000000000" pitchFamily="18" charset="-122"/>
                <a:ea typeface="SimSong" panose="02020300000000000000" pitchFamily="18" charset="-122"/>
                <a:sym typeface="+mn-ea"/>
              </a:rPr>
              <a:t>将深度学习模型看做一种新型的软件，通过测试技术来保障深度学习模型的质量。</a:t>
            </a:r>
            <a:endParaRPr lang="en-US" altLang="zh-CN" sz="2000" dirty="0">
              <a:latin typeface="SimSong" panose="02020300000000000000" pitchFamily="18" charset="-122"/>
              <a:ea typeface="SimSong" panose="02020300000000000000" pitchFamily="18" charset="-122"/>
              <a:sym typeface="+mn-ea"/>
            </a:endParaRPr>
          </a:p>
          <a:p>
            <a:pPr marL="342900" indent="-342900">
              <a:lnSpc>
                <a:spcPct val="170000"/>
              </a:lnSpc>
              <a:buFont typeface="Arial" panose="020B0604020202020204" pitchFamily="34" charset="0"/>
              <a:buChar char="•"/>
            </a:pPr>
            <a:r>
              <a:rPr lang="zh-CN" altLang="en-US" sz="2000" dirty="0">
                <a:latin typeface="SimSong" panose="02020300000000000000" pitchFamily="18" charset="-122"/>
                <a:ea typeface="SimSong" panose="02020300000000000000" pitchFamily="18" charset="-122"/>
                <a:sym typeface="+mn-ea"/>
              </a:rPr>
              <a:t>白盒测试、黑盒测试和变异测试等</a:t>
            </a:r>
            <a:endParaRPr lang="en-US" altLang="zh-CN" sz="2000" dirty="0">
              <a:latin typeface="SimSong" panose="02020300000000000000" pitchFamily="18" charset="-122"/>
              <a:ea typeface="SimSong" panose="02020300000000000000" pitchFamily="18" charset="-122"/>
              <a:sym typeface="+mn-ea"/>
            </a:endParaRPr>
          </a:p>
          <a:p>
            <a:pPr>
              <a:lnSpc>
                <a:spcPct val="170000"/>
              </a:lnSpc>
            </a:pPr>
            <a:r>
              <a:rPr lang="zh-CN" altLang="en-US" sz="2000" dirty="0">
                <a:solidFill>
                  <a:schemeClr val="tx2"/>
                </a:solidFill>
                <a:latin typeface="SimSong" panose="02020300000000000000" pitchFamily="18" charset="-122"/>
                <a:ea typeface="SimSong" panose="02020300000000000000" pitchFamily="18" charset="-122"/>
                <a:sym typeface="+mn-ea"/>
              </a:rPr>
              <a:t>基于先前的研究，我们聚焦于模型融合和变异测试做了</a:t>
            </a:r>
            <a:r>
              <a:rPr lang="en-US" altLang="zh-CN" sz="2000" dirty="0">
                <a:solidFill>
                  <a:schemeClr val="tx2"/>
                </a:solidFill>
                <a:latin typeface="Times New Roman" panose="02020603050405020304" pitchFamily="18" charset="0"/>
                <a:ea typeface="SimSong" panose="02020300000000000000" pitchFamily="18" charset="-122"/>
                <a:cs typeface="Times New Roman" panose="02020603050405020304" pitchFamily="18" charset="0"/>
                <a:sym typeface="+mn-ea"/>
              </a:rPr>
              <a:t>2</a:t>
            </a:r>
            <a:r>
              <a:rPr lang="zh-CN" altLang="en-US" sz="2000" dirty="0">
                <a:solidFill>
                  <a:schemeClr val="tx2"/>
                </a:solidFill>
                <a:latin typeface="SimSong" panose="02020300000000000000" pitchFamily="18" charset="-122"/>
                <a:ea typeface="SimSong" panose="02020300000000000000" pitchFamily="18" charset="-122"/>
                <a:sym typeface="+mn-ea"/>
              </a:rPr>
              <a:t>个工作。</a:t>
            </a:r>
            <a:endParaRPr lang="en-US" altLang="zh-CN" sz="2000" dirty="0">
              <a:latin typeface="SimSong" panose="02020300000000000000" pitchFamily="18" charset="-122"/>
              <a:ea typeface="SimSong" panose="02020300000000000000" pitchFamily="18" charset="-122"/>
              <a:sym typeface="+mn-ea"/>
            </a:endParaRPr>
          </a:p>
        </p:txBody>
      </p:sp>
    </p:spTree>
    <p:extLst>
      <p:ext uri="{BB962C8B-B14F-4D97-AF65-F5344CB8AC3E}">
        <p14:creationId xmlns:p14="http://schemas.microsoft.com/office/powerpoint/2010/main" val="33634821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6A22880-A886-5DE0-6947-77800EB25E87}"/>
              </a:ext>
            </a:extLst>
          </p:cNvPr>
          <p:cNvPicPr>
            <a:picLocks noChangeAspect="1"/>
          </p:cNvPicPr>
          <p:nvPr/>
        </p:nvPicPr>
        <p:blipFill>
          <a:blip r:embed="rId3"/>
          <a:stretch>
            <a:fillRect/>
          </a:stretch>
        </p:blipFill>
        <p:spPr>
          <a:xfrm>
            <a:off x="1824830" y="3429000"/>
            <a:ext cx="5292588" cy="2439111"/>
          </a:xfrm>
          <a:prstGeom prst="rect">
            <a:avLst/>
          </a:prstGeom>
        </p:spPr>
      </p:pic>
      <p:sp>
        <p:nvSpPr>
          <p:cNvPr id="2" name="文本框 3">
            <a:extLst>
              <a:ext uri="{FF2B5EF4-FFF2-40B4-BE49-F238E27FC236}">
                <a16:creationId xmlns:a16="http://schemas.microsoft.com/office/drawing/2014/main" id="{5B0C1884-DCE2-BD5F-8EAF-DB75CA9AFA05}"/>
              </a:ext>
            </a:extLst>
          </p:cNvPr>
          <p:cNvSpPr txBox="1"/>
          <p:nvPr/>
        </p:nvSpPr>
        <p:spPr>
          <a:xfrm>
            <a:off x="454660" y="1052736"/>
            <a:ext cx="8234680" cy="702308"/>
          </a:xfrm>
          <a:prstGeom prst="rect">
            <a:avLst/>
          </a:prstGeom>
          <a:noFill/>
        </p:spPr>
        <p:txBody>
          <a:bodyPr wrap="square" rtlCol="0">
            <a:spAutoFit/>
          </a:bodyPr>
          <a:lstStyle/>
          <a:p>
            <a:pPr>
              <a:lnSpc>
                <a:spcPct val="170000"/>
              </a:lnSpc>
            </a:pPr>
            <a:r>
              <a:rPr lang="zh-CN" altLang="en-US" sz="2800" b="1" dirty="0">
                <a:solidFill>
                  <a:srgbClr val="8B5B8D"/>
                </a:solidFill>
                <a:latin typeface="黑体" panose="02010609060101010101" pitchFamily="49" charset="-122"/>
                <a:ea typeface="黑体" panose="02010609060101010101" pitchFamily="49" charset="-122"/>
                <a:sym typeface="+mn-ea"/>
              </a:rPr>
              <a:t>研究场景</a:t>
            </a:r>
            <a:endParaRPr lang="en-US" altLang="zh-CN" sz="2800" b="1" dirty="0">
              <a:solidFill>
                <a:srgbClr val="8B5B8D"/>
              </a:solidFill>
              <a:latin typeface="黑体" panose="02010609060101010101" pitchFamily="49" charset="-122"/>
              <a:ea typeface="黑体" panose="02010609060101010101" pitchFamily="49" charset="-122"/>
              <a:sym typeface="+mn-ea"/>
            </a:endParaRPr>
          </a:p>
        </p:txBody>
      </p:sp>
      <p:sp>
        <p:nvSpPr>
          <p:cNvPr id="7" name="TextBox 6">
            <a:extLst>
              <a:ext uri="{FF2B5EF4-FFF2-40B4-BE49-F238E27FC236}">
                <a16:creationId xmlns:a16="http://schemas.microsoft.com/office/drawing/2014/main" id="{74C90B41-E67E-EF55-8F9F-FCEFAA6D4CCE}"/>
              </a:ext>
            </a:extLst>
          </p:cNvPr>
          <p:cNvSpPr txBox="1"/>
          <p:nvPr/>
        </p:nvSpPr>
        <p:spPr>
          <a:xfrm>
            <a:off x="1824830" y="2978451"/>
            <a:ext cx="5832648" cy="369332"/>
          </a:xfrm>
          <a:prstGeom prst="rect">
            <a:avLst/>
          </a:prstGeom>
          <a:noFill/>
        </p:spPr>
        <p:txBody>
          <a:bodyPr wrap="square" rtlCol="0">
            <a:spAutoFit/>
          </a:bodyPr>
          <a:lstStyle/>
          <a:p>
            <a:r>
              <a:rPr lang="zh-CN" altLang="en-US" dirty="0">
                <a:effectLst/>
                <a:latin typeface="Helvetica" pitchFamily="2" charset="0"/>
              </a:rPr>
              <a:t>表</a:t>
            </a:r>
            <a:r>
              <a:rPr lang="en-US" altLang="zh-CN" dirty="0">
                <a:effectLst/>
                <a:latin typeface="Helvetica" pitchFamily="2" charset="0"/>
              </a:rPr>
              <a:t>1</a:t>
            </a:r>
            <a:r>
              <a:rPr lang="zh-CN" altLang="en-US" dirty="0">
                <a:latin typeface="Helvetica" pitchFamily="2" charset="0"/>
              </a:rPr>
              <a:t>：</a:t>
            </a:r>
            <a:r>
              <a:rPr lang="zh-CN" altLang="en-US" dirty="0">
                <a:effectLst/>
                <a:latin typeface="Helvetica" pitchFamily="2" charset="0"/>
              </a:rPr>
              <a:t>模型知识融合的例子，</a:t>
            </a:r>
            <a:r>
              <a:rPr lang="en-GB" dirty="0">
                <a:effectLst/>
                <a:latin typeface="Helvetica" pitchFamily="2" charset="0"/>
              </a:rPr>
              <a:t> </a:t>
            </a:r>
            <a:r>
              <a:rPr lang="zh-CN" altLang="en-US" dirty="0">
                <a:effectLst/>
                <a:latin typeface="Helvetica" pitchFamily="2" charset="0"/>
              </a:rPr>
              <a:t>✓和✗代表了是否包含分类</a:t>
            </a:r>
          </a:p>
        </p:txBody>
      </p:sp>
      <p:sp>
        <p:nvSpPr>
          <p:cNvPr id="8" name="TextBox 7">
            <a:extLst>
              <a:ext uri="{FF2B5EF4-FFF2-40B4-BE49-F238E27FC236}">
                <a16:creationId xmlns:a16="http://schemas.microsoft.com/office/drawing/2014/main" id="{49CA801A-731F-8656-3A16-83F35ED25EF2}"/>
              </a:ext>
            </a:extLst>
          </p:cNvPr>
          <p:cNvSpPr txBox="1"/>
          <p:nvPr/>
        </p:nvSpPr>
        <p:spPr>
          <a:xfrm>
            <a:off x="517424" y="1873716"/>
            <a:ext cx="8626576" cy="923330"/>
          </a:xfrm>
          <a:prstGeom prst="rect">
            <a:avLst/>
          </a:prstGeom>
          <a:noFill/>
        </p:spPr>
        <p:txBody>
          <a:bodyPr wrap="square" rtlCol="0">
            <a:spAutoFit/>
          </a:bodyPr>
          <a:lstStyle/>
          <a:p>
            <a:r>
              <a:rPr lang="zh-CN" altLang="en-US" dirty="0">
                <a:effectLst/>
                <a:latin typeface="Helvetica" pitchFamily="2" charset="0"/>
              </a:rPr>
              <a:t>在软件需求变更时，可能需要扩展当前模型的功能，开发人员发现有相似的模型存在，且相似模型间具有一定的</a:t>
            </a:r>
            <a:r>
              <a:rPr lang="zh-CN" altLang="en-US" dirty="0">
                <a:solidFill>
                  <a:srgbClr val="FF0000"/>
                </a:solidFill>
                <a:effectLst/>
                <a:latin typeface="Helvetica" pitchFamily="2" charset="0"/>
              </a:rPr>
              <a:t>覆盖</a:t>
            </a:r>
            <a:r>
              <a:rPr lang="zh-CN" altLang="en-US" dirty="0">
                <a:effectLst/>
                <a:latin typeface="Helvetica" pitchFamily="2" charset="0"/>
              </a:rPr>
              <a:t>。</a:t>
            </a:r>
            <a:r>
              <a:rPr lang="zh-CN" altLang="en-US" dirty="0">
                <a:latin typeface="Helvetica" pitchFamily="2" charset="0"/>
              </a:rPr>
              <a:t> 如何在</a:t>
            </a:r>
            <a:r>
              <a:rPr lang="zh-CN" altLang="en-US" dirty="0">
                <a:solidFill>
                  <a:srgbClr val="FF0000"/>
                </a:solidFill>
                <a:latin typeface="Helvetica" pitchFamily="2" charset="0"/>
              </a:rPr>
              <a:t>有限的标记代价</a:t>
            </a:r>
            <a:r>
              <a:rPr lang="zh-CN" altLang="en-US" dirty="0">
                <a:latin typeface="Helvetica" pitchFamily="2" charset="0"/>
              </a:rPr>
              <a:t>下，快速生成新的模型来满足需求。具体示例如下表</a:t>
            </a:r>
            <a:r>
              <a:rPr lang="en-US" altLang="zh-CN" dirty="0">
                <a:latin typeface="Helvetica" pitchFamily="2" charset="0"/>
              </a:rPr>
              <a:t>1</a:t>
            </a:r>
            <a:r>
              <a:rPr lang="zh-CN" altLang="en-US" dirty="0">
                <a:latin typeface="Helvetica" pitchFamily="2" charset="0"/>
              </a:rPr>
              <a:t>所示。</a:t>
            </a:r>
            <a:endParaRPr lang="zh-CN" altLang="en-US" dirty="0">
              <a:effectLst/>
              <a:latin typeface="Helvetica" pitchFamily="2" charset="0"/>
            </a:endParaRPr>
          </a:p>
        </p:txBody>
      </p:sp>
      <p:sp>
        <p:nvSpPr>
          <p:cNvPr id="20" name="标题 1">
            <a:extLst>
              <a:ext uri="{FF2B5EF4-FFF2-40B4-BE49-F238E27FC236}">
                <a16:creationId xmlns:a16="http://schemas.microsoft.com/office/drawing/2014/main" id="{2719F792-E072-305A-A753-F70136C3CBA5}"/>
              </a:ext>
            </a:extLst>
          </p:cNvPr>
          <p:cNvSpPr txBox="1">
            <a:spLocks/>
          </p:cNvSpPr>
          <p:nvPr/>
        </p:nvSpPr>
        <p:spPr>
          <a:xfrm>
            <a:off x="683568" y="285812"/>
            <a:ext cx="7992889" cy="558324"/>
          </a:xfrm>
          <a:prstGeom prst="rect">
            <a:avLst/>
          </a:prstGeom>
        </p:spPr>
        <p:txBody>
          <a:bodyPr/>
          <a:lstStyle>
            <a:lvl1pPr algn="l" rtl="0" eaLnBrk="0" fontAlgn="base" hangingPunct="0">
              <a:spcBef>
                <a:spcPct val="0"/>
              </a:spcBef>
              <a:spcAft>
                <a:spcPct val="0"/>
              </a:spcAft>
              <a:defRPr sz="3200">
                <a:solidFill>
                  <a:schemeClr val="tx1"/>
                </a:solidFill>
                <a:latin typeface="微软雅黑" panose="020B0503020204020204" pitchFamily="34" charset="-122"/>
                <a:ea typeface="微软雅黑" panose="020B0503020204020204" pitchFamily="34" charset="-122"/>
                <a:cs typeface="+mj-cs"/>
              </a:defRPr>
            </a:lvl1pPr>
            <a:lvl2pPr algn="ctr" rtl="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5pPr>
            <a:lvl6pPr marL="457200" algn="ctr" rtl="0" eaLnBrk="1" fontAlgn="base" hangingPunct="1">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914400" algn="ctr" rtl="0" eaLnBrk="1" fontAlgn="base" hangingPunct="1">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1371600" algn="ctr" rtl="0" eaLnBrk="1" fontAlgn="base" hangingPunct="1">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1828800" algn="ctr" rtl="0" eaLnBrk="1" fontAlgn="base" hangingPunct="1">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r>
              <a:rPr lang="zh-CN" altLang="en-US" sz="2800" kern="0" dirty="0"/>
              <a:t> 工作一：</a:t>
            </a:r>
            <a:r>
              <a:rPr lang="zh-CN" altLang="en-US" sz="2800" kern="0" dirty="0">
                <a:latin typeface="Helvetica" pitchFamily="2" charset="0"/>
              </a:rPr>
              <a:t>深度学习模型融合</a:t>
            </a:r>
            <a:br>
              <a:rPr lang="zh-CN" altLang="en-US" sz="2800" kern="0" dirty="0">
                <a:latin typeface="Helvetica" pitchFamily="2" charset="0"/>
              </a:rPr>
            </a:br>
            <a:br>
              <a:rPr lang="zh-CN" altLang="en-US" sz="2800" kern="0" dirty="0">
                <a:latin typeface="Helvetica" pitchFamily="2" charset="0"/>
              </a:rPr>
            </a:br>
            <a:endParaRPr lang="zh-CN" altLang="en-US" sz="2800" kern="0" dirty="0"/>
          </a:p>
        </p:txBody>
      </p:sp>
      <p:sp>
        <p:nvSpPr>
          <p:cNvPr id="17" name="Rectangle 16">
            <a:extLst>
              <a:ext uri="{FF2B5EF4-FFF2-40B4-BE49-F238E27FC236}">
                <a16:creationId xmlns:a16="http://schemas.microsoft.com/office/drawing/2014/main" id="{1CDC3462-F9F2-AB5E-65EF-5703166B9D45}"/>
              </a:ext>
            </a:extLst>
          </p:cNvPr>
          <p:cNvSpPr/>
          <p:nvPr/>
        </p:nvSpPr>
        <p:spPr bwMode="auto">
          <a:xfrm>
            <a:off x="3995936" y="3861048"/>
            <a:ext cx="1008112" cy="2007063"/>
          </a:xfrm>
          <a:prstGeom prst="rect">
            <a:avLst/>
          </a:prstGeom>
          <a:noFill/>
          <a:ln w="31750" cap="flat" cmpd="sng" algn="ctr">
            <a:solidFill>
              <a:srgbClr val="FF0000"/>
            </a:solidFill>
            <a:prstDash val="solid"/>
            <a:round/>
            <a:headEnd type="none" w="med" len="med"/>
            <a:tailEnd type="none" w="med" len="med"/>
          </a:ln>
        </p:spPr>
        <p:txBody>
          <a:bodyPr vert="horz" wrap="none" lIns="91440" tIns="45720" rIns="91440" bIns="45720" numCol="1" rtlCol="0" anchor="ctr"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0" lang="en-CN" sz="1800" b="0" i="0" u="none" strike="noStrike" cap="none" normalizeH="0" baseline="0">
              <a:ln>
                <a:noFill/>
              </a:ln>
              <a:solidFill>
                <a:schemeClr val="tx1"/>
              </a:solidFill>
              <a:effectLst/>
              <a:latin typeface="Times New Roman" panose="02020603050405020304" charset="0"/>
              <a:ea typeface="宋体" panose="02010600030101010101" pitchFamily="2" charset="-122"/>
            </a:endParaRPr>
          </a:p>
        </p:txBody>
      </p:sp>
    </p:spTree>
    <p:extLst>
      <p:ext uri="{BB962C8B-B14F-4D97-AF65-F5344CB8AC3E}">
        <p14:creationId xmlns:p14="http://schemas.microsoft.com/office/powerpoint/2010/main" val="14470223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3">
            <a:extLst>
              <a:ext uri="{FF2B5EF4-FFF2-40B4-BE49-F238E27FC236}">
                <a16:creationId xmlns:a16="http://schemas.microsoft.com/office/drawing/2014/main" id="{5B0C1884-DCE2-BD5F-8EAF-DB75CA9AFA05}"/>
              </a:ext>
            </a:extLst>
          </p:cNvPr>
          <p:cNvSpPr txBox="1"/>
          <p:nvPr/>
        </p:nvSpPr>
        <p:spPr>
          <a:xfrm>
            <a:off x="551369" y="968855"/>
            <a:ext cx="8234680" cy="702308"/>
          </a:xfrm>
          <a:prstGeom prst="rect">
            <a:avLst/>
          </a:prstGeom>
          <a:noFill/>
        </p:spPr>
        <p:txBody>
          <a:bodyPr wrap="square" rtlCol="0">
            <a:spAutoFit/>
          </a:bodyPr>
          <a:lstStyle/>
          <a:p>
            <a:pPr>
              <a:lnSpc>
                <a:spcPct val="170000"/>
              </a:lnSpc>
            </a:pPr>
            <a:r>
              <a:rPr lang="zh-CN" altLang="en-US" sz="2800" b="1" dirty="0">
                <a:solidFill>
                  <a:srgbClr val="8B5B8D"/>
                </a:solidFill>
                <a:latin typeface="黑体" panose="02010609060101010101" pitchFamily="49" charset="-122"/>
                <a:ea typeface="黑体" panose="02010609060101010101" pitchFamily="49" charset="-122"/>
                <a:sym typeface="+mn-ea"/>
              </a:rPr>
              <a:t>方法设计</a:t>
            </a:r>
            <a:endParaRPr lang="en-US" altLang="zh-CN" sz="2800" b="1" dirty="0">
              <a:solidFill>
                <a:srgbClr val="8B5B8D"/>
              </a:solidFill>
              <a:latin typeface="黑体" panose="02010609060101010101" pitchFamily="49" charset="-122"/>
              <a:ea typeface="黑体" panose="02010609060101010101" pitchFamily="49" charset="-122"/>
              <a:sym typeface="+mn-ea"/>
            </a:endParaRPr>
          </a:p>
        </p:txBody>
      </p:sp>
      <p:sp>
        <p:nvSpPr>
          <p:cNvPr id="8" name="TextBox 7">
            <a:extLst>
              <a:ext uri="{FF2B5EF4-FFF2-40B4-BE49-F238E27FC236}">
                <a16:creationId xmlns:a16="http://schemas.microsoft.com/office/drawing/2014/main" id="{49CA801A-731F-8656-3A16-83F35ED25EF2}"/>
              </a:ext>
            </a:extLst>
          </p:cNvPr>
          <p:cNvSpPr txBox="1"/>
          <p:nvPr/>
        </p:nvSpPr>
        <p:spPr>
          <a:xfrm>
            <a:off x="392068" y="1708033"/>
            <a:ext cx="8626576" cy="923330"/>
          </a:xfrm>
          <a:prstGeom prst="rect">
            <a:avLst/>
          </a:prstGeom>
          <a:noFill/>
        </p:spPr>
        <p:txBody>
          <a:bodyPr wrap="square" rtlCol="0">
            <a:spAutoFit/>
          </a:bodyPr>
          <a:lstStyle/>
          <a:p>
            <a:r>
              <a:rPr lang="zh-CN" altLang="en-US" dirty="0">
                <a:latin typeface="Helvetica" pitchFamily="2" charset="0"/>
              </a:rPr>
              <a:t>受到</a:t>
            </a:r>
            <a:r>
              <a:rPr lang="en-GB" altLang="zh-CN" dirty="0" err="1">
                <a:latin typeface="Times New Roman" panose="02020603050405020304" pitchFamily="18" charset="0"/>
                <a:cs typeface="Times New Roman" panose="02020603050405020304" pitchFamily="18" charset="0"/>
              </a:rPr>
              <a:t>Yang</a:t>
            </a:r>
            <a:r>
              <a:rPr lang="en-GB" dirty="0" err="1">
                <a:effectLst/>
                <a:latin typeface="Times New Roman" panose="02020603050405020304" pitchFamily="18" charset="0"/>
                <a:cs typeface="Times New Roman" panose="02020603050405020304" pitchFamily="18" charset="0"/>
              </a:rPr>
              <a:t>等人</a:t>
            </a:r>
            <a:r>
              <a:rPr lang="en-US" altLang="zh-CN" baseline="30000" dirty="0">
                <a:effectLst/>
                <a:latin typeface="Times New Roman" panose="02020603050405020304" pitchFamily="18" charset="0"/>
                <a:cs typeface="Times New Roman" panose="02020603050405020304" pitchFamily="18" charset="0"/>
              </a:rPr>
              <a:t>1</a:t>
            </a:r>
            <a:r>
              <a:rPr lang="zh-CN" altLang="en-US" dirty="0">
                <a:effectLst/>
                <a:latin typeface="Times New Roman" panose="02020603050405020304" pitchFamily="18" charset="0"/>
                <a:cs typeface="Times New Roman" panose="02020603050405020304" pitchFamily="18" charset="0"/>
              </a:rPr>
              <a:t>研究的启发，通过</a:t>
            </a:r>
            <a:r>
              <a:rPr lang="zh-CN" altLang="en-US" dirty="0">
                <a:latin typeface="Times New Roman" panose="02020603050405020304" pitchFamily="18" charset="0"/>
                <a:cs typeface="Times New Roman" panose="02020603050405020304" pitchFamily="18" charset="0"/>
              </a:rPr>
              <a:t>复用预训练模型的内部特征，来复用预训练模型的知识。我们提出了基于级联并行的模型融合方法（</a:t>
            </a:r>
            <a:r>
              <a:rPr lang="en-US" altLang="zh-CN" dirty="0">
                <a:latin typeface="Times New Roman" panose="02020603050405020304" pitchFamily="18" charset="0"/>
                <a:cs typeface="Times New Roman" panose="02020603050405020304" pitchFamily="18" charset="0"/>
              </a:rPr>
              <a:t>MCCP</a:t>
            </a:r>
            <a:r>
              <a:rPr lang="zh-CN" altLang="en-US" dirty="0">
                <a:latin typeface="Times New Roman" panose="02020603050405020304" pitchFamily="18" charset="0"/>
                <a:cs typeface="Times New Roman" panose="02020603050405020304" pitchFamily="18" charset="0"/>
              </a:rPr>
              <a:t>）通过融合相似任务模型，来复用相似模型中的知识。具体的工作流如下。</a:t>
            </a:r>
            <a:endParaRPr lang="en-GB" dirty="0">
              <a:effectLst/>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F9D79F7D-D79B-84E1-FDC0-5B42F4600EED}"/>
              </a:ext>
            </a:extLst>
          </p:cNvPr>
          <p:cNvSpPr txBox="1">
            <a:spLocks/>
          </p:cNvSpPr>
          <p:nvPr/>
        </p:nvSpPr>
        <p:spPr>
          <a:xfrm>
            <a:off x="179512" y="6047520"/>
            <a:ext cx="6675789" cy="254590"/>
          </a:xfrm>
          <a:prstGeom prst="rect">
            <a:avLst/>
          </a:prstGeom>
        </p:spPr>
        <p:txBody>
          <a:bodyPr vert="horz" lIns="121955" tIns="60977" rIns="121955" bIns="60977" rtlCol="0">
            <a:noAutofit/>
          </a:bodyPr>
          <a:lstStyle>
            <a:lvl1pPr marL="457326" indent="-457326" algn="l" defTabSz="609768" rtl="0" eaLnBrk="1" latinLnBrk="0" hangingPunct="1">
              <a:spcBef>
                <a:spcPct val="20000"/>
              </a:spcBef>
              <a:buFont typeface="Arial"/>
              <a:buChar char="•"/>
              <a:defRPr sz="4300" kern="1200">
                <a:solidFill>
                  <a:schemeClr val="tx1"/>
                </a:solidFill>
                <a:latin typeface="+mn-lt"/>
                <a:ea typeface="+mn-ea"/>
                <a:cs typeface="Open Sans"/>
              </a:defRPr>
            </a:lvl1pPr>
            <a:lvl2pPr marL="990872" indent="-381105" algn="l" defTabSz="609768" rtl="0" eaLnBrk="1" latinLnBrk="0" hangingPunct="1">
              <a:spcBef>
                <a:spcPct val="20000"/>
              </a:spcBef>
              <a:buFont typeface="Arial"/>
              <a:buChar char="–"/>
              <a:defRPr sz="3700" kern="1200">
                <a:solidFill>
                  <a:schemeClr val="tx1"/>
                </a:solidFill>
                <a:latin typeface="+mn-lt"/>
                <a:ea typeface="+mn-ea"/>
                <a:cs typeface="Open Sans"/>
              </a:defRPr>
            </a:lvl2pPr>
            <a:lvl3pPr marL="1524419" indent="-304884" algn="l" defTabSz="609768" rtl="0" eaLnBrk="1" latinLnBrk="0" hangingPunct="1">
              <a:spcBef>
                <a:spcPct val="20000"/>
              </a:spcBef>
              <a:buFont typeface="Arial"/>
              <a:buChar char="•"/>
              <a:defRPr sz="3200" kern="1200">
                <a:solidFill>
                  <a:schemeClr val="tx1"/>
                </a:solidFill>
                <a:latin typeface="+mn-lt"/>
                <a:ea typeface="+mn-ea"/>
                <a:cs typeface="Open Sans"/>
              </a:defRPr>
            </a:lvl3pPr>
            <a:lvl4pPr marL="2134187" indent="-304884" algn="l" defTabSz="609768" rtl="0" eaLnBrk="1" latinLnBrk="0" hangingPunct="1">
              <a:spcBef>
                <a:spcPct val="20000"/>
              </a:spcBef>
              <a:buFont typeface="Arial"/>
              <a:buChar char="–"/>
              <a:defRPr sz="2700" kern="1200">
                <a:solidFill>
                  <a:schemeClr val="tx1"/>
                </a:solidFill>
                <a:latin typeface="+mn-lt"/>
                <a:ea typeface="+mn-ea"/>
                <a:cs typeface="Open Sans"/>
              </a:defRPr>
            </a:lvl4pPr>
            <a:lvl5pPr marL="2743954" indent="-304884" algn="l" defTabSz="609768" rtl="0" eaLnBrk="1" latinLnBrk="0" hangingPunct="1">
              <a:spcBef>
                <a:spcPct val="20000"/>
              </a:spcBef>
              <a:buFont typeface="Arial"/>
              <a:buChar char="»"/>
              <a:defRPr sz="2700" kern="1200">
                <a:solidFill>
                  <a:schemeClr val="tx1"/>
                </a:solidFill>
                <a:latin typeface="+mn-lt"/>
                <a:ea typeface="+mn-ea"/>
                <a:cs typeface="Open Sans"/>
              </a:defRPr>
            </a:lvl5pPr>
            <a:lvl6pPr marL="3353722" indent="-304884" algn="l" defTabSz="609768" rtl="0" eaLnBrk="1" latinLnBrk="0" hangingPunct="1">
              <a:spcBef>
                <a:spcPct val="20000"/>
              </a:spcBef>
              <a:buFont typeface="Arial"/>
              <a:buChar char="•"/>
              <a:defRPr sz="2700" kern="1200">
                <a:solidFill>
                  <a:schemeClr val="tx1"/>
                </a:solidFill>
                <a:latin typeface="+mn-lt"/>
                <a:ea typeface="+mn-ea"/>
                <a:cs typeface="+mn-cs"/>
              </a:defRPr>
            </a:lvl6pPr>
            <a:lvl7pPr marL="3963490" indent="-304884" algn="l" defTabSz="609768" rtl="0" eaLnBrk="1" latinLnBrk="0" hangingPunct="1">
              <a:spcBef>
                <a:spcPct val="20000"/>
              </a:spcBef>
              <a:buFont typeface="Arial"/>
              <a:buChar char="•"/>
              <a:defRPr sz="2700" kern="1200">
                <a:solidFill>
                  <a:schemeClr val="tx1"/>
                </a:solidFill>
                <a:latin typeface="+mn-lt"/>
                <a:ea typeface="+mn-ea"/>
                <a:cs typeface="+mn-cs"/>
              </a:defRPr>
            </a:lvl7pPr>
            <a:lvl8pPr marL="4573257" indent="-304884" algn="l" defTabSz="609768" rtl="0" eaLnBrk="1" latinLnBrk="0" hangingPunct="1">
              <a:spcBef>
                <a:spcPct val="20000"/>
              </a:spcBef>
              <a:buFont typeface="Arial"/>
              <a:buChar char="•"/>
              <a:defRPr sz="2700" kern="1200">
                <a:solidFill>
                  <a:schemeClr val="tx1"/>
                </a:solidFill>
                <a:latin typeface="+mn-lt"/>
                <a:ea typeface="+mn-ea"/>
                <a:cs typeface="+mn-cs"/>
              </a:defRPr>
            </a:lvl8pPr>
            <a:lvl9pPr marL="5183025" indent="-304884" algn="l" defTabSz="609768" rtl="0" eaLnBrk="1" latinLnBrk="0" hangingPunct="1">
              <a:spcBef>
                <a:spcPct val="20000"/>
              </a:spcBef>
              <a:buFont typeface="Arial"/>
              <a:buChar char="•"/>
              <a:defRPr sz="2700" kern="1200">
                <a:solidFill>
                  <a:schemeClr val="tx1"/>
                </a:solidFill>
                <a:latin typeface="+mn-lt"/>
                <a:ea typeface="+mn-ea"/>
                <a:cs typeface="+mn-cs"/>
              </a:defRPr>
            </a:lvl9pPr>
          </a:lstStyle>
          <a:p>
            <a:pPr marL="609751" lvl="1" indent="0">
              <a:buNone/>
            </a:pPr>
            <a:r>
              <a:rPr lang="en-US" altLang="zh-CN" sz="1200" dirty="0">
                <a:latin typeface="Times New Roman" panose="02020603050405020304" pitchFamily="18" charset="0"/>
                <a:cs typeface="Times New Roman" panose="02020603050405020304" pitchFamily="18" charset="0"/>
              </a:rPr>
              <a:t>1: Yang, Y, et al. "Deep Learning for Fixed Model Reuse." AAAI, 2017.</a:t>
            </a:r>
          </a:p>
        </p:txBody>
      </p:sp>
      <p:sp>
        <p:nvSpPr>
          <p:cNvPr id="100" name="标题 1">
            <a:extLst>
              <a:ext uri="{FF2B5EF4-FFF2-40B4-BE49-F238E27FC236}">
                <a16:creationId xmlns:a16="http://schemas.microsoft.com/office/drawing/2014/main" id="{E62872E5-EBE1-5908-F3A8-BBC679DE9BC0}"/>
              </a:ext>
            </a:extLst>
          </p:cNvPr>
          <p:cNvSpPr txBox="1">
            <a:spLocks/>
          </p:cNvSpPr>
          <p:nvPr/>
        </p:nvSpPr>
        <p:spPr>
          <a:xfrm>
            <a:off x="683568" y="285812"/>
            <a:ext cx="7992889" cy="558324"/>
          </a:xfrm>
          <a:prstGeom prst="rect">
            <a:avLst/>
          </a:prstGeom>
        </p:spPr>
        <p:txBody>
          <a:bodyPr/>
          <a:lstStyle>
            <a:lvl1pPr algn="l" rtl="0" eaLnBrk="0" fontAlgn="base" hangingPunct="0">
              <a:spcBef>
                <a:spcPct val="0"/>
              </a:spcBef>
              <a:spcAft>
                <a:spcPct val="0"/>
              </a:spcAft>
              <a:defRPr sz="3200">
                <a:solidFill>
                  <a:schemeClr val="tx1"/>
                </a:solidFill>
                <a:latin typeface="微软雅黑" panose="020B0503020204020204" pitchFamily="34" charset="-122"/>
                <a:ea typeface="微软雅黑" panose="020B0503020204020204" pitchFamily="34" charset="-122"/>
                <a:cs typeface="+mj-cs"/>
              </a:defRPr>
            </a:lvl1pPr>
            <a:lvl2pPr algn="ctr" rtl="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5pPr>
            <a:lvl6pPr marL="457200" algn="ctr" rtl="0" eaLnBrk="1" fontAlgn="base" hangingPunct="1">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914400" algn="ctr" rtl="0" eaLnBrk="1" fontAlgn="base" hangingPunct="1">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1371600" algn="ctr" rtl="0" eaLnBrk="1" fontAlgn="base" hangingPunct="1">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1828800" algn="ctr" rtl="0" eaLnBrk="1" fontAlgn="base" hangingPunct="1">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r>
              <a:rPr lang="zh-CN" altLang="en-US" sz="2800" kern="0" dirty="0"/>
              <a:t> 工作一：</a:t>
            </a:r>
            <a:r>
              <a:rPr lang="zh-CN" altLang="en-US" sz="2800" kern="0" dirty="0">
                <a:latin typeface="Helvetica" pitchFamily="2" charset="0"/>
              </a:rPr>
              <a:t>深度学习模型融合</a:t>
            </a:r>
            <a:br>
              <a:rPr lang="zh-CN" altLang="en-US" sz="2800" kern="0" dirty="0">
                <a:latin typeface="Helvetica" pitchFamily="2" charset="0"/>
              </a:rPr>
            </a:br>
            <a:br>
              <a:rPr lang="zh-CN" altLang="en-US" sz="2800" kern="0" dirty="0">
                <a:latin typeface="Helvetica" pitchFamily="2" charset="0"/>
              </a:rPr>
            </a:br>
            <a:endParaRPr lang="zh-CN" altLang="en-US" sz="2800" kern="0" dirty="0"/>
          </a:p>
        </p:txBody>
      </p:sp>
      <p:pic>
        <p:nvPicPr>
          <p:cNvPr id="6" name="Picture 5">
            <a:extLst>
              <a:ext uri="{FF2B5EF4-FFF2-40B4-BE49-F238E27FC236}">
                <a16:creationId xmlns:a16="http://schemas.microsoft.com/office/drawing/2014/main" id="{CBD45205-5F6E-EBBD-6662-5403B32B0E15}"/>
              </a:ext>
            </a:extLst>
          </p:cNvPr>
          <p:cNvPicPr>
            <a:picLocks noChangeAspect="1"/>
          </p:cNvPicPr>
          <p:nvPr/>
        </p:nvPicPr>
        <p:blipFill>
          <a:blip r:embed="rId3"/>
          <a:stretch>
            <a:fillRect/>
          </a:stretch>
        </p:blipFill>
        <p:spPr>
          <a:xfrm>
            <a:off x="1187624" y="2996952"/>
            <a:ext cx="6545617" cy="3060946"/>
          </a:xfrm>
          <a:prstGeom prst="rect">
            <a:avLst/>
          </a:prstGeom>
        </p:spPr>
      </p:pic>
      <p:sp>
        <p:nvSpPr>
          <p:cNvPr id="7" name="TextBox 6">
            <a:extLst>
              <a:ext uri="{FF2B5EF4-FFF2-40B4-BE49-F238E27FC236}">
                <a16:creationId xmlns:a16="http://schemas.microsoft.com/office/drawing/2014/main" id="{C5819D25-EC6F-4143-50B8-7E6AFBCAABEB}"/>
              </a:ext>
            </a:extLst>
          </p:cNvPr>
          <p:cNvSpPr txBox="1"/>
          <p:nvPr/>
        </p:nvSpPr>
        <p:spPr>
          <a:xfrm>
            <a:off x="392068" y="2556321"/>
            <a:ext cx="1627369" cy="369332"/>
          </a:xfrm>
          <a:prstGeom prst="rect">
            <a:avLst/>
          </a:prstGeom>
          <a:noFill/>
        </p:spPr>
        <p:txBody>
          <a:bodyPr wrap="none" rtlCol="0">
            <a:spAutoFit/>
          </a:bodyPr>
          <a:lstStyle/>
          <a:p>
            <a:pPr marL="285750" indent="-285750">
              <a:buFont typeface="Arial" panose="020B0604020202020204" pitchFamily="34" charset="0"/>
              <a:buChar char="•"/>
            </a:pPr>
            <a:r>
              <a:rPr lang="zh-CN" altLang="en-CN" b="1" dirty="0"/>
              <a:t>模型</a:t>
            </a:r>
            <a:r>
              <a:rPr lang="zh-CN" altLang="en-US" b="1" dirty="0"/>
              <a:t>融合</a:t>
            </a:r>
            <a:r>
              <a:rPr lang="zh-CN" altLang="en-US" dirty="0"/>
              <a:t>：</a:t>
            </a:r>
            <a:endParaRPr lang="en-CN" dirty="0"/>
          </a:p>
        </p:txBody>
      </p:sp>
    </p:spTree>
    <p:extLst>
      <p:ext uri="{BB962C8B-B14F-4D97-AF65-F5344CB8AC3E}">
        <p14:creationId xmlns:p14="http://schemas.microsoft.com/office/powerpoint/2010/main" val="143231666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UNIT_TABLE_BEAUTIFY" val="smartTable{6324f1c9-7cab-43d5-86b9-59e64bcab221}"/>
  <p:tag name="TABLE_ENDDRAG_ORIGIN_RECT" val="595*92"/>
  <p:tag name="TABLE_ENDDRAG_RECT" val="19*157*595*92"/>
</p:tagLst>
</file>

<file path=ppt/theme/theme1.xml><?xml version="1.0" encoding="utf-8"?>
<a:theme xmlns:a="http://schemas.openxmlformats.org/drawingml/2006/main" name="1_主题1">
  <a:themeElements>
    <a:clrScheme name="自定义 2">
      <a:dk1>
        <a:srgbClr val="292929"/>
      </a:dk1>
      <a:lt1>
        <a:srgbClr val="FFFFFF"/>
      </a:lt1>
      <a:dk2>
        <a:srgbClr val="000000"/>
      </a:dk2>
      <a:lt2>
        <a:srgbClr val="FFFFFF"/>
      </a:lt2>
      <a:accent1>
        <a:srgbClr val="A50021"/>
      </a:accent1>
      <a:accent2>
        <a:srgbClr val="993366"/>
      </a:accent2>
      <a:accent3>
        <a:srgbClr val="92D050"/>
      </a:accent3>
      <a:accent4>
        <a:srgbClr val="FFFFFF"/>
      </a:accent4>
      <a:accent5>
        <a:srgbClr val="FFFFFF"/>
      </a:accent5>
      <a:accent6>
        <a:srgbClr val="FFFFFF"/>
      </a:accent6>
      <a:hlink>
        <a:srgbClr val="0033CC"/>
      </a:hlink>
      <a:folHlink>
        <a:srgbClr val="B2B2B2"/>
      </a:folHlink>
    </a:clrScheme>
    <a:fontScheme name="3_Axis">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lumMod val="75000"/>
          </a:schemeClr>
        </a:solidFill>
        <a:ln w="9525" cap="flat" cmpd="sng" algn="ctr">
          <a:noFill/>
          <a:prstDash val="solid"/>
          <a:round/>
          <a:headEnd type="none" w="med" len="med"/>
          <a:tailEnd type="none" w="med" len="med"/>
        </a:ln>
      </a:spPr>
      <a:bodyPr vert="horz" wrap="none" lIns="91440" tIns="45720" rIns="91440" bIns="45720" numCol="1" rtlCol="0" anchor="ctr"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0" sz="1800" b="0" i="0" u="none" strike="noStrike" cap="none" normalizeH="0" baseline="0" smtClean="0">
            <a:ln>
              <a:noFill/>
            </a:ln>
            <a:solidFill>
              <a:schemeClr val="tx1"/>
            </a:solidFill>
            <a:effectLst/>
            <a:latin typeface="Times New Roman" panose="02020603050405020304" charset="0"/>
            <a:ea typeface="宋体" panose="02010600030101010101" pitchFamily="2" charset="-122"/>
          </a:defRPr>
        </a:defPPr>
      </a:lstStyle>
    </a:spDef>
    <a:lnDef>
      <a:spPr bwMode="auto">
        <a:solidFill>
          <a:schemeClr val="bg1"/>
        </a:solidFill>
        <a:ln w="9525" cap="flat" cmpd="sng" algn="ctr">
          <a:solidFill>
            <a:srgbClr val="FF0000"/>
          </a:solidFill>
          <a:prstDash val="solid"/>
          <a:round/>
          <a:headEnd type="none" w="med" len="med"/>
          <a:tailEnd type="none" w="med" len="med"/>
        </a:ln>
      </a:spPr>
      <a:bodyPr/>
      <a:lstStyle/>
    </a:lnDef>
  </a:objectDefaults>
  <a:extraClrSchemeLst>
    <a:extraClrScheme>
      <a:clrScheme name="Axis 1">
        <a:dk1>
          <a:srgbClr val="080808"/>
        </a:dk1>
        <a:lt1>
          <a:srgbClr val="F8F8F8"/>
        </a:lt1>
        <a:dk2>
          <a:srgbClr val="330000"/>
        </a:dk2>
        <a:lt2>
          <a:srgbClr val="FFFFFF"/>
        </a:lt2>
        <a:accent1>
          <a:srgbClr val="FF9900"/>
        </a:accent1>
        <a:accent2>
          <a:srgbClr val="CC3300"/>
        </a:accent2>
        <a:accent3>
          <a:srgbClr val="ADAAAA"/>
        </a:accent3>
        <a:accent4>
          <a:srgbClr val="D4D4D4"/>
        </a:accent4>
        <a:accent5>
          <a:srgbClr val="FFCAAA"/>
        </a:accent5>
        <a:accent6>
          <a:srgbClr val="B92D00"/>
        </a:accent6>
        <a:hlink>
          <a:srgbClr val="CC6600"/>
        </a:hlink>
        <a:folHlink>
          <a:srgbClr val="B2B282"/>
        </a:folHlink>
      </a:clrScheme>
      <a:clrMap bg1="dk2" tx1="lt1" bg2="dk1" tx2="lt2" accent1="accent1" accent2="accent2" accent3="accent3" accent4="accent4" accent5="accent5" accent6="accent6" hlink="hlink" folHlink="folHlink"/>
    </a:extraClrScheme>
    <a:extraClrScheme>
      <a:clrScheme name="Axis 2">
        <a:dk1>
          <a:srgbClr val="333333"/>
        </a:dk1>
        <a:lt1>
          <a:srgbClr val="F8F8F8"/>
        </a:lt1>
        <a:dk2>
          <a:srgbClr val="800000"/>
        </a:dk2>
        <a:lt2>
          <a:srgbClr val="FFFFFF"/>
        </a:lt2>
        <a:accent1>
          <a:srgbClr val="CC9900"/>
        </a:accent1>
        <a:accent2>
          <a:srgbClr val="666666"/>
        </a:accent2>
        <a:accent3>
          <a:srgbClr val="C0AAAA"/>
        </a:accent3>
        <a:accent4>
          <a:srgbClr val="D4D4D4"/>
        </a:accent4>
        <a:accent5>
          <a:srgbClr val="E2CAAA"/>
        </a:accent5>
        <a:accent6>
          <a:srgbClr val="5C5C5C"/>
        </a:accent6>
        <a:hlink>
          <a:srgbClr val="CC6600"/>
        </a:hlink>
        <a:folHlink>
          <a:srgbClr val="95A587"/>
        </a:folHlink>
      </a:clrScheme>
      <a:clrMap bg1="dk2" tx1="lt1" bg2="dk1" tx2="lt2" accent1="accent1" accent2="accent2" accent3="accent3" accent4="accent4" accent5="accent5" accent6="accent6" hlink="hlink" folHlink="folHlink"/>
    </a:extraClrScheme>
    <a:extraClrScheme>
      <a:clrScheme name="Axis 3">
        <a:dk1>
          <a:srgbClr val="5F5F5F"/>
        </a:dk1>
        <a:lt1>
          <a:srgbClr val="A4BEE0"/>
        </a:lt1>
        <a:dk2>
          <a:srgbClr val="013253"/>
        </a:dk2>
        <a:lt2>
          <a:srgbClr val="FFFFFF"/>
        </a:lt2>
        <a:accent1>
          <a:srgbClr val="588480"/>
        </a:accent1>
        <a:accent2>
          <a:srgbClr val="6600FF"/>
        </a:accent2>
        <a:accent3>
          <a:srgbClr val="AAADB3"/>
        </a:accent3>
        <a:accent4>
          <a:srgbClr val="8BA2BF"/>
        </a:accent4>
        <a:accent5>
          <a:srgbClr val="B4C2C0"/>
        </a:accent5>
        <a:accent6>
          <a:srgbClr val="5C00E7"/>
        </a:accent6>
        <a:hlink>
          <a:srgbClr val="CCCC00"/>
        </a:hlink>
        <a:folHlink>
          <a:srgbClr val="5F5F5F"/>
        </a:folHlink>
      </a:clrScheme>
      <a:clrMap bg1="dk2" tx1="lt1" bg2="dk1" tx2="lt2" accent1="accent1" accent2="accent2" accent3="accent3" accent4="accent4" accent5="accent5" accent6="accent6" hlink="hlink" folHlink="folHlink"/>
    </a:extraClrScheme>
    <a:extraClrScheme>
      <a:clrScheme name="Axis 4">
        <a:dk1>
          <a:srgbClr val="003300"/>
        </a:dk1>
        <a:lt1>
          <a:srgbClr val="F8F8F8"/>
        </a:lt1>
        <a:dk2>
          <a:srgbClr val="3D4A1C"/>
        </a:dk2>
        <a:lt2>
          <a:srgbClr val="FFFFFF"/>
        </a:lt2>
        <a:accent1>
          <a:srgbClr val="99CC00"/>
        </a:accent1>
        <a:accent2>
          <a:srgbClr val="669900"/>
        </a:accent2>
        <a:accent3>
          <a:srgbClr val="AFB1AB"/>
        </a:accent3>
        <a:accent4>
          <a:srgbClr val="D4D4D4"/>
        </a:accent4>
        <a:accent5>
          <a:srgbClr val="CAE2AA"/>
        </a:accent5>
        <a:accent6>
          <a:srgbClr val="5C8A00"/>
        </a:accent6>
        <a:hlink>
          <a:srgbClr val="CC9900"/>
        </a:hlink>
        <a:folHlink>
          <a:srgbClr val="B2B282"/>
        </a:folHlink>
      </a:clrScheme>
      <a:clrMap bg1="dk2" tx1="lt1" bg2="dk1" tx2="lt2" accent1="accent1" accent2="accent2" accent3="accent3" accent4="accent4" accent5="accent5" accent6="accent6" hlink="hlink" folHlink="folHlink"/>
    </a:extraClrScheme>
    <a:extraClrScheme>
      <a:clrScheme name="Axis 5">
        <a:dk1>
          <a:srgbClr val="333333"/>
        </a:dk1>
        <a:lt1>
          <a:srgbClr val="F8F8F8"/>
        </a:lt1>
        <a:dk2>
          <a:srgbClr val="005D8C"/>
        </a:dk2>
        <a:lt2>
          <a:srgbClr val="FFFFFF"/>
        </a:lt2>
        <a:accent1>
          <a:srgbClr val="00CC99"/>
        </a:accent1>
        <a:accent2>
          <a:srgbClr val="0099CC"/>
        </a:accent2>
        <a:accent3>
          <a:srgbClr val="AAB6C5"/>
        </a:accent3>
        <a:accent4>
          <a:srgbClr val="D4D4D4"/>
        </a:accent4>
        <a:accent5>
          <a:srgbClr val="AAE2CA"/>
        </a:accent5>
        <a:accent6>
          <a:srgbClr val="008AB9"/>
        </a:accent6>
        <a:hlink>
          <a:srgbClr val="FFCC00"/>
        </a:hlink>
        <a:folHlink>
          <a:srgbClr val="D8D48C"/>
        </a:folHlink>
      </a:clrScheme>
      <a:clrMap bg1="dk2" tx1="lt1" bg2="dk1" tx2="lt2" accent1="accent1" accent2="accent2" accent3="accent3" accent4="accent4" accent5="accent5" accent6="accent6" hlink="hlink" folHlink="folHlink"/>
    </a:extraClrScheme>
    <a:extraClrScheme>
      <a:clrScheme name="Axis 6">
        <a:dk1>
          <a:srgbClr val="000000"/>
        </a:dk1>
        <a:lt1>
          <a:srgbClr val="ECAE00"/>
        </a:lt1>
        <a:dk2>
          <a:srgbClr val="FFFFFF"/>
        </a:dk2>
        <a:lt2>
          <a:srgbClr val="333333"/>
        </a:lt2>
        <a:accent1>
          <a:srgbClr val="CC6600"/>
        </a:accent1>
        <a:accent2>
          <a:srgbClr val="BA6D10"/>
        </a:accent2>
        <a:accent3>
          <a:srgbClr val="F4D3AA"/>
        </a:accent3>
        <a:accent4>
          <a:srgbClr val="000000"/>
        </a:accent4>
        <a:accent5>
          <a:srgbClr val="E2B8AA"/>
        </a:accent5>
        <a:accent6>
          <a:srgbClr val="A8620D"/>
        </a:accent6>
        <a:hlink>
          <a:srgbClr val="666633"/>
        </a:hlink>
        <a:folHlink>
          <a:srgbClr val="8D996D"/>
        </a:folHlink>
      </a:clrScheme>
      <a:clrMap bg1="lt1" tx1="dk1" bg2="lt2" tx2="dk2" accent1="accent1" accent2="accent2" accent3="accent3" accent4="accent4" accent5="accent5" accent6="accent6" hlink="hlink" folHlink="folHlink"/>
    </a:extraClrScheme>
    <a:extraClrScheme>
      <a:clrScheme name="Axis 7">
        <a:dk1>
          <a:srgbClr val="000000"/>
        </a:dk1>
        <a:lt1>
          <a:srgbClr val="FFFFFF"/>
        </a:lt1>
        <a:dk2>
          <a:srgbClr val="372221"/>
        </a:dk2>
        <a:lt2>
          <a:srgbClr val="808080"/>
        </a:lt2>
        <a:accent1>
          <a:srgbClr val="009999"/>
        </a:accent1>
        <a:accent2>
          <a:srgbClr val="9AAC98"/>
        </a:accent2>
        <a:accent3>
          <a:srgbClr val="FFFFFF"/>
        </a:accent3>
        <a:accent4>
          <a:srgbClr val="000000"/>
        </a:accent4>
        <a:accent5>
          <a:srgbClr val="AACACA"/>
        </a:accent5>
        <a:accent6>
          <a:srgbClr val="8B9B89"/>
        </a:accent6>
        <a:hlink>
          <a:srgbClr val="666699"/>
        </a:hlink>
        <a:folHlink>
          <a:srgbClr val="B2B2B2"/>
        </a:folHlink>
      </a:clrScheme>
      <a:clrMap bg1="lt1" tx1="dk1" bg2="lt2" tx2="dk2" accent1="accent1" accent2="accent2" accent3="accent3" accent4="accent4" accent5="accent5" accent6="accent6" hlink="hlink" folHlink="folHlink"/>
    </a:extraClrScheme>
    <a:extraClrScheme>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主题1">
  <a:themeElements>
    <a:clrScheme name="自定义 2">
      <a:dk1>
        <a:srgbClr val="292929"/>
      </a:dk1>
      <a:lt1>
        <a:srgbClr val="FFFFFF"/>
      </a:lt1>
      <a:dk2>
        <a:srgbClr val="000000"/>
      </a:dk2>
      <a:lt2>
        <a:srgbClr val="FFFFFF"/>
      </a:lt2>
      <a:accent1>
        <a:srgbClr val="A50021"/>
      </a:accent1>
      <a:accent2>
        <a:srgbClr val="993366"/>
      </a:accent2>
      <a:accent3>
        <a:srgbClr val="92D050"/>
      </a:accent3>
      <a:accent4>
        <a:srgbClr val="FFFFFF"/>
      </a:accent4>
      <a:accent5>
        <a:srgbClr val="FFFFFF"/>
      </a:accent5>
      <a:accent6>
        <a:srgbClr val="FFFFFF"/>
      </a:accent6>
      <a:hlink>
        <a:srgbClr val="0033CC"/>
      </a:hlink>
      <a:folHlink>
        <a:srgbClr val="B2B2B2"/>
      </a:folHlink>
    </a:clrScheme>
    <a:fontScheme name="3_Axis">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lumMod val="75000"/>
          </a:schemeClr>
        </a:solidFill>
        <a:ln w="9525" cap="flat" cmpd="sng" algn="ctr">
          <a:noFill/>
          <a:prstDash val="solid"/>
          <a:round/>
          <a:headEnd type="none" w="med" len="med"/>
          <a:tailEnd type="none" w="med" len="med"/>
        </a:ln>
      </a:spPr>
      <a:bodyPr vert="horz" wrap="none" lIns="91440" tIns="45720" rIns="91440" bIns="45720" numCol="1" rtlCol="0" anchor="ctr"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0" sz="1800" b="0" i="0" u="none" strike="noStrike" cap="none" normalizeH="0" baseline="0" smtClean="0">
            <a:ln>
              <a:noFill/>
            </a:ln>
            <a:solidFill>
              <a:schemeClr val="tx1"/>
            </a:solidFill>
            <a:effectLst/>
            <a:latin typeface="Times New Roman" panose="02020603050405020304" charset="0"/>
            <a:ea typeface="宋体" panose="02010600030101010101" pitchFamily="2" charset="-122"/>
          </a:defRPr>
        </a:defPPr>
      </a:lstStyle>
    </a:spDef>
    <a:lnDef>
      <a:spPr bwMode="auto">
        <a:solidFill>
          <a:schemeClr val="bg1"/>
        </a:solidFill>
        <a:ln w="9525" cap="flat" cmpd="sng" algn="ctr">
          <a:solidFill>
            <a:srgbClr val="FF0000"/>
          </a:solidFill>
          <a:prstDash val="solid"/>
          <a:round/>
          <a:headEnd type="none" w="med" len="med"/>
          <a:tailEnd type="none" w="med" len="med"/>
        </a:ln>
      </a:spPr>
      <a:bodyPr/>
      <a:lstStyle/>
    </a:lnDef>
  </a:objectDefaults>
  <a:extraClrSchemeLst>
    <a:extraClrScheme>
      <a:clrScheme name="Axis 1">
        <a:dk1>
          <a:srgbClr val="080808"/>
        </a:dk1>
        <a:lt1>
          <a:srgbClr val="F8F8F8"/>
        </a:lt1>
        <a:dk2>
          <a:srgbClr val="330000"/>
        </a:dk2>
        <a:lt2>
          <a:srgbClr val="FFFFFF"/>
        </a:lt2>
        <a:accent1>
          <a:srgbClr val="FF9900"/>
        </a:accent1>
        <a:accent2>
          <a:srgbClr val="CC3300"/>
        </a:accent2>
        <a:accent3>
          <a:srgbClr val="ADAAAA"/>
        </a:accent3>
        <a:accent4>
          <a:srgbClr val="D4D4D4"/>
        </a:accent4>
        <a:accent5>
          <a:srgbClr val="FFCAAA"/>
        </a:accent5>
        <a:accent6>
          <a:srgbClr val="B92D00"/>
        </a:accent6>
        <a:hlink>
          <a:srgbClr val="CC6600"/>
        </a:hlink>
        <a:folHlink>
          <a:srgbClr val="B2B282"/>
        </a:folHlink>
      </a:clrScheme>
      <a:clrMap bg1="dk2" tx1="lt1" bg2="dk1" tx2="lt2" accent1="accent1" accent2="accent2" accent3="accent3" accent4="accent4" accent5="accent5" accent6="accent6" hlink="hlink" folHlink="folHlink"/>
    </a:extraClrScheme>
    <a:extraClrScheme>
      <a:clrScheme name="Axis 2">
        <a:dk1>
          <a:srgbClr val="333333"/>
        </a:dk1>
        <a:lt1>
          <a:srgbClr val="F8F8F8"/>
        </a:lt1>
        <a:dk2>
          <a:srgbClr val="800000"/>
        </a:dk2>
        <a:lt2>
          <a:srgbClr val="FFFFFF"/>
        </a:lt2>
        <a:accent1>
          <a:srgbClr val="CC9900"/>
        </a:accent1>
        <a:accent2>
          <a:srgbClr val="666666"/>
        </a:accent2>
        <a:accent3>
          <a:srgbClr val="C0AAAA"/>
        </a:accent3>
        <a:accent4>
          <a:srgbClr val="D4D4D4"/>
        </a:accent4>
        <a:accent5>
          <a:srgbClr val="E2CAAA"/>
        </a:accent5>
        <a:accent6>
          <a:srgbClr val="5C5C5C"/>
        </a:accent6>
        <a:hlink>
          <a:srgbClr val="CC6600"/>
        </a:hlink>
        <a:folHlink>
          <a:srgbClr val="95A587"/>
        </a:folHlink>
      </a:clrScheme>
      <a:clrMap bg1="dk2" tx1="lt1" bg2="dk1" tx2="lt2" accent1="accent1" accent2="accent2" accent3="accent3" accent4="accent4" accent5="accent5" accent6="accent6" hlink="hlink" folHlink="folHlink"/>
    </a:extraClrScheme>
    <a:extraClrScheme>
      <a:clrScheme name="Axis 3">
        <a:dk1>
          <a:srgbClr val="5F5F5F"/>
        </a:dk1>
        <a:lt1>
          <a:srgbClr val="A4BEE0"/>
        </a:lt1>
        <a:dk2>
          <a:srgbClr val="013253"/>
        </a:dk2>
        <a:lt2>
          <a:srgbClr val="FFFFFF"/>
        </a:lt2>
        <a:accent1>
          <a:srgbClr val="588480"/>
        </a:accent1>
        <a:accent2>
          <a:srgbClr val="6600FF"/>
        </a:accent2>
        <a:accent3>
          <a:srgbClr val="AAADB3"/>
        </a:accent3>
        <a:accent4>
          <a:srgbClr val="8BA2BF"/>
        </a:accent4>
        <a:accent5>
          <a:srgbClr val="B4C2C0"/>
        </a:accent5>
        <a:accent6>
          <a:srgbClr val="5C00E7"/>
        </a:accent6>
        <a:hlink>
          <a:srgbClr val="CCCC00"/>
        </a:hlink>
        <a:folHlink>
          <a:srgbClr val="5F5F5F"/>
        </a:folHlink>
      </a:clrScheme>
      <a:clrMap bg1="dk2" tx1="lt1" bg2="dk1" tx2="lt2" accent1="accent1" accent2="accent2" accent3="accent3" accent4="accent4" accent5="accent5" accent6="accent6" hlink="hlink" folHlink="folHlink"/>
    </a:extraClrScheme>
    <a:extraClrScheme>
      <a:clrScheme name="Axis 4">
        <a:dk1>
          <a:srgbClr val="003300"/>
        </a:dk1>
        <a:lt1>
          <a:srgbClr val="F8F8F8"/>
        </a:lt1>
        <a:dk2>
          <a:srgbClr val="3D4A1C"/>
        </a:dk2>
        <a:lt2>
          <a:srgbClr val="FFFFFF"/>
        </a:lt2>
        <a:accent1>
          <a:srgbClr val="99CC00"/>
        </a:accent1>
        <a:accent2>
          <a:srgbClr val="669900"/>
        </a:accent2>
        <a:accent3>
          <a:srgbClr val="AFB1AB"/>
        </a:accent3>
        <a:accent4>
          <a:srgbClr val="D4D4D4"/>
        </a:accent4>
        <a:accent5>
          <a:srgbClr val="CAE2AA"/>
        </a:accent5>
        <a:accent6>
          <a:srgbClr val="5C8A00"/>
        </a:accent6>
        <a:hlink>
          <a:srgbClr val="CC9900"/>
        </a:hlink>
        <a:folHlink>
          <a:srgbClr val="B2B282"/>
        </a:folHlink>
      </a:clrScheme>
      <a:clrMap bg1="dk2" tx1="lt1" bg2="dk1" tx2="lt2" accent1="accent1" accent2="accent2" accent3="accent3" accent4="accent4" accent5="accent5" accent6="accent6" hlink="hlink" folHlink="folHlink"/>
    </a:extraClrScheme>
    <a:extraClrScheme>
      <a:clrScheme name="Axis 5">
        <a:dk1>
          <a:srgbClr val="333333"/>
        </a:dk1>
        <a:lt1>
          <a:srgbClr val="F8F8F8"/>
        </a:lt1>
        <a:dk2>
          <a:srgbClr val="005D8C"/>
        </a:dk2>
        <a:lt2>
          <a:srgbClr val="FFFFFF"/>
        </a:lt2>
        <a:accent1>
          <a:srgbClr val="00CC99"/>
        </a:accent1>
        <a:accent2>
          <a:srgbClr val="0099CC"/>
        </a:accent2>
        <a:accent3>
          <a:srgbClr val="AAB6C5"/>
        </a:accent3>
        <a:accent4>
          <a:srgbClr val="D4D4D4"/>
        </a:accent4>
        <a:accent5>
          <a:srgbClr val="AAE2CA"/>
        </a:accent5>
        <a:accent6>
          <a:srgbClr val="008AB9"/>
        </a:accent6>
        <a:hlink>
          <a:srgbClr val="FFCC00"/>
        </a:hlink>
        <a:folHlink>
          <a:srgbClr val="D8D48C"/>
        </a:folHlink>
      </a:clrScheme>
      <a:clrMap bg1="dk2" tx1="lt1" bg2="dk1" tx2="lt2" accent1="accent1" accent2="accent2" accent3="accent3" accent4="accent4" accent5="accent5" accent6="accent6" hlink="hlink" folHlink="folHlink"/>
    </a:extraClrScheme>
    <a:extraClrScheme>
      <a:clrScheme name="Axis 6">
        <a:dk1>
          <a:srgbClr val="000000"/>
        </a:dk1>
        <a:lt1>
          <a:srgbClr val="ECAE00"/>
        </a:lt1>
        <a:dk2>
          <a:srgbClr val="FFFFFF"/>
        </a:dk2>
        <a:lt2>
          <a:srgbClr val="333333"/>
        </a:lt2>
        <a:accent1>
          <a:srgbClr val="CC6600"/>
        </a:accent1>
        <a:accent2>
          <a:srgbClr val="BA6D10"/>
        </a:accent2>
        <a:accent3>
          <a:srgbClr val="F4D3AA"/>
        </a:accent3>
        <a:accent4>
          <a:srgbClr val="000000"/>
        </a:accent4>
        <a:accent5>
          <a:srgbClr val="E2B8AA"/>
        </a:accent5>
        <a:accent6>
          <a:srgbClr val="A8620D"/>
        </a:accent6>
        <a:hlink>
          <a:srgbClr val="666633"/>
        </a:hlink>
        <a:folHlink>
          <a:srgbClr val="8D996D"/>
        </a:folHlink>
      </a:clrScheme>
      <a:clrMap bg1="lt1" tx1="dk1" bg2="lt2" tx2="dk2" accent1="accent1" accent2="accent2" accent3="accent3" accent4="accent4" accent5="accent5" accent6="accent6" hlink="hlink" folHlink="folHlink"/>
    </a:extraClrScheme>
    <a:extraClrScheme>
      <a:clrScheme name="Axis 7">
        <a:dk1>
          <a:srgbClr val="000000"/>
        </a:dk1>
        <a:lt1>
          <a:srgbClr val="FFFFFF"/>
        </a:lt1>
        <a:dk2>
          <a:srgbClr val="372221"/>
        </a:dk2>
        <a:lt2>
          <a:srgbClr val="808080"/>
        </a:lt2>
        <a:accent1>
          <a:srgbClr val="009999"/>
        </a:accent1>
        <a:accent2>
          <a:srgbClr val="9AAC98"/>
        </a:accent2>
        <a:accent3>
          <a:srgbClr val="FFFFFF"/>
        </a:accent3>
        <a:accent4>
          <a:srgbClr val="000000"/>
        </a:accent4>
        <a:accent5>
          <a:srgbClr val="AACACA"/>
        </a:accent5>
        <a:accent6>
          <a:srgbClr val="8B9B89"/>
        </a:accent6>
        <a:hlink>
          <a:srgbClr val="666699"/>
        </a:hlink>
        <a:folHlink>
          <a:srgbClr val="B2B2B2"/>
        </a:folHlink>
      </a:clrScheme>
      <a:clrMap bg1="lt1" tx1="dk1" bg2="lt2" tx2="dk2" accent1="accent1" accent2="accent2" accent3="accent3" accent4="accent4" accent5="accent5" accent6="accent6" hlink="hlink" folHlink="folHlink"/>
    </a:extraClrScheme>
    <a:extraClrScheme>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Fan</Template>
  <TotalTime>17339</TotalTime>
  <Words>1860</Words>
  <Application>Microsoft Macintosh PowerPoint</Application>
  <PresentationFormat>On-screen Show (4:3)</PresentationFormat>
  <Paragraphs>208</Paragraphs>
  <Slides>19</Slides>
  <Notes>19</Notes>
  <HiddenSlides>0</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19</vt:i4>
      </vt:variant>
    </vt:vector>
  </HeadingPairs>
  <TitlesOfParts>
    <vt:vector size="32" baseType="lpstr">
      <vt:lpstr>微软雅黑</vt:lpstr>
      <vt:lpstr>黑体</vt:lpstr>
      <vt:lpstr>SimSong</vt:lpstr>
      <vt:lpstr>宋体</vt:lpstr>
      <vt:lpstr>System Font Regular</vt:lpstr>
      <vt:lpstr>Arial</vt:lpstr>
      <vt:lpstr>Bahnschrift Light</vt:lpstr>
      <vt:lpstr>Calibri</vt:lpstr>
      <vt:lpstr>Helvetica</vt:lpstr>
      <vt:lpstr>Times New Roman</vt:lpstr>
      <vt:lpstr>Wingdings</vt:lpstr>
      <vt:lpstr>1_主题1</vt:lpstr>
      <vt:lpstr>主题1</vt:lpstr>
      <vt:lpstr>PowerPoint Presentation</vt:lpstr>
      <vt:lpstr> 大纲</vt:lpstr>
      <vt:lpstr> 课程学习</vt:lpstr>
      <vt:lpstr>PowerPoint Presentation</vt:lpstr>
      <vt:lpstr> 科研工作</vt:lpstr>
      <vt:lpstr> 科研工作</vt:lpstr>
      <vt:lpstr> 科研工作</vt:lpstr>
      <vt:lpstr>PowerPoint Presentation</vt:lpstr>
      <vt:lpstr>PowerPoint Presentation</vt:lpstr>
      <vt:lpstr> 工作一：深度学习模型融合  </vt:lpstr>
      <vt:lpstr> 工作一：深度学习模型融合  </vt:lpstr>
      <vt:lpstr> 工作二：基于变异熵的木马输入检测 </vt:lpstr>
      <vt:lpstr> 工作一：基于变异熵的木马输入检测 </vt:lpstr>
      <vt:lpstr> 工作一：基于变异熵的木马输入检测 </vt:lpstr>
      <vt:lpstr> 工作一：基于变异熵的木马输入检测 </vt:lpstr>
      <vt:lpstr> 工作一：基于变异熵的木马输入检测 </vt:lpstr>
      <vt:lpstr> 工作一：基于变异熵的木马输入检测 </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Framework to steer symbolic testing to less traveled path</dc:title>
  <dc:creator>Minyi She</dc:creator>
  <cp:lastModifiedBy>imba S</cp:lastModifiedBy>
  <cp:revision>3271</cp:revision>
  <cp:lastPrinted>2015-06-08T13:31:00Z</cp:lastPrinted>
  <dcterms:created xsi:type="dcterms:W3CDTF">2012-05-28T21:06:00Z</dcterms:created>
  <dcterms:modified xsi:type="dcterms:W3CDTF">2024-02-26T05:33:07Z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2052-11.1.0.8500</vt:lpwstr>
  </property>
</Properties>
</file>